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8" r:id="rId11"/>
    <p:sldId id="269" r:id="rId12"/>
    <p:sldId id="266" r:id="rId13"/>
    <p:sldId id="267" r:id="rId14"/>
    <p:sldId id="270" r:id="rId15"/>
    <p:sldId id="271" r:id="rId16"/>
    <p:sldId id="272" r:id="rId17"/>
    <p:sldId id="274" r:id="rId18"/>
    <p:sldId id="275"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4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14865F8-F736-43AE-9E94-CDA97578C12C}" type="datetimeFigureOut">
              <a:rPr lang="en-IN" smtClean="0"/>
              <a:pPr/>
              <a:t>08-01-2019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5FA142B-24EF-44E5-9C27-78E68B7FC926}" type="slidenum">
              <a:rPr lang="en-IN" smtClean="0"/>
              <a:pPr/>
              <a:t>‹#›</a:t>
            </a:fld>
            <a:endParaRPr lang="en-IN"/>
          </a:p>
        </p:txBody>
      </p:sp>
    </p:spTree>
    <p:extLst>
      <p:ext uri="{BB962C8B-B14F-4D97-AF65-F5344CB8AC3E}">
        <p14:creationId xmlns:p14="http://schemas.microsoft.com/office/powerpoint/2010/main" xmlns="" val="2533669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14865F8-F736-43AE-9E94-CDA97578C12C}" type="datetimeFigureOut">
              <a:rPr lang="en-IN" smtClean="0"/>
              <a:pPr/>
              <a:t>08-01-2019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5FA142B-24EF-44E5-9C27-78E68B7FC926}" type="slidenum">
              <a:rPr lang="en-IN" smtClean="0"/>
              <a:pPr/>
              <a:t>‹#›</a:t>
            </a:fld>
            <a:endParaRPr lang="en-IN"/>
          </a:p>
        </p:txBody>
      </p:sp>
    </p:spTree>
    <p:extLst>
      <p:ext uri="{BB962C8B-B14F-4D97-AF65-F5344CB8AC3E}">
        <p14:creationId xmlns:p14="http://schemas.microsoft.com/office/powerpoint/2010/main" xmlns="" val="795888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14865F8-F736-43AE-9E94-CDA97578C12C}" type="datetimeFigureOut">
              <a:rPr lang="en-IN" smtClean="0"/>
              <a:pPr/>
              <a:t>08-01-2019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5FA142B-24EF-44E5-9C27-78E68B7FC926}" type="slidenum">
              <a:rPr lang="en-IN" smtClean="0"/>
              <a:pPr/>
              <a:t>‹#›</a:t>
            </a:fld>
            <a:endParaRPr lang="en-IN"/>
          </a:p>
        </p:txBody>
      </p:sp>
    </p:spTree>
    <p:extLst>
      <p:ext uri="{BB962C8B-B14F-4D97-AF65-F5344CB8AC3E}">
        <p14:creationId xmlns:p14="http://schemas.microsoft.com/office/powerpoint/2010/main" xmlns="" val="483975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14865F8-F736-43AE-9E94-CDA97578C12C}" type="datetimeFigureOut">
              <a:rPr lang="en-IN" smtClean="0"/>
              <a:pPr/>
              <a:t>08-01-2019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5FA142B-24EF-44E5-9C27-78E68B7FC926}" type="slidenum">
              <a:rPr lang="en-IN" smtClean="0"/>
              <a:pPr/>
              <a:t>‹#›</a:t>
            </a:fld>
            <a:endParaRPr lang="en-IN"/>
          </a:p>
        </p:txBody>
      </p:sp>
    </p:spTree>
    <p:extLst>
      <p:ext uri="{BB962C8B-B14F-4D97-AF65-F5344CB8AC3E}">
        <p14:creationId xmlns:p14="http://schemas.microsoft.com/office/powerpoint/2010/main" xmlns="" val="1256220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4865F8-F736-43AE-9E94-CDA97578C12C}" type="datetimeFigureOut">
              <a:rPr lang="en-IN" smtClean="0"/>
              <a:pPr/>
              <a:t>08-01-2019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5FA142B-24EF-44E5-9C27-78E68B7FC926}" type="slidenum">
              <a:rPr lang="en-IN" smtClean="0"/>
              <a:pPr/>
              <a:t>‹#›</a:t>
            </a:fld>
            <a:endParaRPr lang="en-IN"/>
          </a:p>
        </p:txBody>
      </p:sp>
    </p:spTree>
    <p:extLst>
      <p:ext uri="{BB962C8B-B14F-4D97-AF65-F5344CB8AC3E}">
        <p14:creationId xmlns:p14="http://schemas.microsoft.com/office/powerpoint/2010/main" xmlns="" val="3535018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14865F8-F736-43AE-9E94-CDA97578C12C}" type="datetimeFigureOut">
              <a:rPr lang="en-IN" smtClean="0"/>
              <a:pPr/>
              <a:t>08-01-2019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5FA142B-24EF-44E5-9C27-78E68B7FC926}" type="slidenum">
              <a:rPr lang="en-IN" smtClean="0"/>
              <a:pPr/>
              <a:t>‹#›</a:t>
            </a:fld>
            <a:endParaRPr lang="en-IN"/>
          </a:p>
        </p:txBody>
      </p:sp>
    </p:spTree>
    <p:extLst>
      <p:ext uri="{BB962C8B-B14F-4D97-AF65-F5344CB8AC3E}">
        <p14:creationId xmlns:p14="http://schemas.microsoft.com/office/powerpoint/2010/main" xmlns="" val="1767395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14865F8-F736-43AE-9E94-CDA97578C12C}" type="datetimeFigureOut">
              <a:rPr lang="en-IN" smtClean="0"/>
              <a:pPr/>
              <a:t>08-01-2019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5FA142B-24EF-44E5-9C27-78E68B7FC926}" type="slidenum">
              <a:rPr lang="en-IN" smtClean="0"/>
              <a:pPr/>
              <a:t>‹#›</a:t>
            </a:fld>
            <a:endParaRPr lang="en-IN"/>
          </a:p>
        </p:txBody>
      </p:sp>
    </p:spTree>
    <p:extLst>
      <p:ext uri="{BB962C8B-B14F-4D97-AF65-F5344CB8AC3E}">
        <p14:creationId xmlns:p14="http://schemas.microsoft.com/office/powerpoint/2010/main" xmlns="" val="613835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14865F8-F736-43AE-9E94-CDA97578C12C}" type="datetimeFigureOut">
              <a:rPr lang="en-IN" smtClean="0"/>
              <a:pPr/>
              <a:t>08-01-2019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5FA142B-24EF-44E5-9C27-78E68B7FC926}" type="slidenum">
              <a:rPr lang="en-IN" smtClean="0"/>
              <a:pPr/>
              <a:t>‹#›</a:t>
            </a:fld>
            <a:endParaRPr lang="en-IN"/>
          </a:p>
        </p:txBody>
      </p:sp>
    </p:spTree>
    <p:extLst>
      <p:ext uri="{BB962C8B-B14F-4D97-AF65-F5344CB8AC3E}">
        <p14:creationId xmlns:p14="http://schemas.microsoft.com/office/powerpoint/2010/main" xmlns="" val="3239559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4865F8-F736-43AE-9E94-CDA97578C12C}" type="datetimeFigureOut">
              <a:rPr lang="en-IN" smtClean="0"/>
              <a:pPr/>
              <a:t>08-01-2019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5FA142B-24EF-44E5-9C27-78E68B7FC926}" type="slidenum">
              <a:rPr lang="en-IN" smtClean="0"/>
              <a:pPr/>
              <a:t>‹#›</a:t>
            </a:fld>
            <a:endParaRPr lang="en-IN"/>
          </a:p>
        </p:txBody>
      </p:sp>
    </p:spTree>
    <p:extLst>
      <p:ext uri="{BB962C8B-B14F-4D97-AF65-F5344CB8AC3E}">
        <p14:creationId xmlns:p14="http://schemas.microsoft.com/office/powerpoint/2010/main" xmlns="" val="3924000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4865F8-F736-43AE-9E94-CDA97578C12C}" type="datetimeFigureOut">
              <a:rPr lang="en-IN" smtClean="0"/>
              <a:pPr/>
              <a:t>08-01-2019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5FA142B-24EF-44E5-9C27-78E68B7FC926}" type="slidenum">
              <a:rPr lang="en-IN" smtClean="0"/>
              <a:pPr/>
              <a:t>‹#›</a:t>
            </a:fld>
            <a:endParaRPr lang="en-IN"/>
          </a:p>
        </p:txBody>
      </p:sp>
    </p:spTree>
    <p:extLst>
      <p:ext uri="{BB962C8B-B14F-4D97-AF65-F5344CB8AC3E}">
        <p14:creationId xmlns:p14="http://schemas.microsoft.com/office/powerpoint/2010/main" xmlns="" val="574428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4865F8-F736-43AE-9E94-CDA97578C12C}" type="datetimeFigureOut">
              <a:rPr lang="en-IN" smtClean="0"/>
              <a:pPr/>
              <a:t>08-01-2019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5FA142B-24EF-44E5-9C27-78E68B7FC926}" type="slidenum">
              <a:rPr lang="en-IN" smtClean="0"/>
              <a:pPr/>
              <a:t>‹#›</a:t>
            </a:fld>
            <a:endParaRPr lang="en-IN"/>
          </a:p>
        </p:txBody>
      </p:sp>
    </p:spTree>
    <p:extLst>
      <p:ext uri="{BB962C8B-B14F-4D97-AF65-F5344CB8AC3E}">
        <p14:creationId xmlns:p14="http://schemas.microsoft.com/office/powerpoint/2010/main" xmlns="" val="3332156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4865F8-F736-43AE-9E94-CDA97578C12C}" type="datetimeFigureOut">
              <a:rPr lang="en-IN" smtClean="0"/>
              <a:pPr/>
              <a:t>08-01-2019</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FA142B-24EF-44E5-9C27-78E68B7FC926}" type="slidenum">
              <a:rPr lang="en-IN" smtClean="0"/>
              <a:pPr/>
              <a:t>‹#›</a:t>
            </a:fld>
            <a:endParaRPr lang="en-IN"/>
          </a:p>
        </p:txBody>
      </p:sp>
    </p:spTree>
    <p:extLst>
      <p:ext uri="{BB962C8B-B14F-4D97-AF65-F5344CB8AC3E}">
        <p14:creationId xmlns:p14="http://schemas.microsoft.com/office/powerpoint/2010/main" xmlns="" val="34663540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5"/>
            <a:ext cx="7772400" cy="3195786"/>
          </a:xfrm>
        </p:spPr>
        <p:txBody>
          <a:bodyPr>
            <a:normAutofit/>
          </a:bodyPr>
          <a:lstStyle/>
          <a:p>
            <a:r>
              <a:rPr lang="en-IN" sz="8800" dirty="0" smtClean="0"/>
              <a:t> </a:t>
            </a:r>
            <a:r>
              <a:rPr lang="en-IN" sz="8800" dirty="0" err="1" smtClean="0">
                <a:latin typeface="Algerian" pitchFamily="82" charset="0"/>
              </a:rPr>
              <a:t>Ganika</a:t>
            </a:r>
            <a:endParaRPr lang="en-IN" sz="8800" dirty="0">
              <a:latin typeface="Algerian" pitchFamily="82" charset="0"/>
            </a:endParaRPr>
          </a:p>
        </p:txBody>
      </p:sp>
      <p:sp>
        <p:nvSpPr>
          <p:cNvPr id="3" name="Subtitle 2"/>
          <p:cNvSpPr>
            <a:spLocks noGrp="1"/>
          </p:cNvSpPr>
          <p:nvPr>
            <p:ph type="subTitle" idx="1"/>
          </p:nvPr>
        </p:nvSpPr>
        <p:spPr/>
        <p:txBody>
          <a:bodyPr>
            <a:normAutofit/>
          </a:bodyPr>
          <a:lstStyle/>
          <a:p>
            <a:r>
              <a:rPr lang="en-IN" sz="4400" dirty="0" smtClean="0">
                <a:solidFill>
                  <a:schemeClr val="accent1">
                    <a:lumMod val="50000"/>
                  </a:schemeClr>
                </a:solidFill>
                <a:latin typeface="Algerian" pitchFamily="82" charset="0"/>
              </a:rPr>
              <a:t>Too Unusual for a </a:t>
            </a:r>
            <a:r>
              <a:rPr lang="en-IN" sz="4400" dirty="0" err="1" smtClean="0">
                <a:solidFill>
                  <a:schemeClr val="accent1">
                    <a:lumMod val="50000"/>
                  </a:schemeClr>
                </a:solidFill>
                <a:latin typeface="Algerian" pitchFamily="82" charset="0"/>
              </a:rPr>
              <a:t>Naika</a:t>
            </a:r>
            <a:r>
              <a:rPr lang="en-IN" sz="4400" dirty="0" smtClean="0">
                <a:solidFill>
                  <a:schemeClr val="accent1">
                    <a:lumMod val="50000"/>
                  </a:schemeClr>
                </a:solidFill>
                <a:latin typeface="Algerian" pitchFamily="82" charset="0"/>
              </a:rPr>
              <a:t>?</a:t>
            </a:r>
            <a:endParaRPr lang="en-IN" sz="4400" dirty="0">
              <a:solidFill>
                <a:schemeClr val="accent1">
                  <a:lumMod val="50000"/>
                </a:schemeClr>
              </a:solidFill>
              <a:latin typeface="Algerian" pitchFamily="82" charset="0"/>
            </a:endParaRPr>
          </a:p>
        </p:txBody>
      </p:sp>
    </p:spTree>
    <p:extLst>
      <p:ext uri="{BB962C8B-B14F-4D97-AF65-F5344CB8AC3E}">
        <p14:creationId xmlns:p14="http://schemas.microsoft.com/office/powerpoint/2010/main" xmlns="" val="848846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latin typeface="Algerian" pitchFamily="82" charset="0"/>
              </a:rPr>
              <a:t>Social Status of the </a:t>
            </a:r>
            <a:r>
              <a:rPr lang="en-IN" dirty="0" err="1" smtClean="0">
                <a:latin typeface="Algerian" pitchFamily="82" charset="0"/>
              </a:rPr>
              <a:t>Ganikas</a:t>
            </a:r>
            <a:endParaRPr lang="en-IN" dirty="0">
              <a:latin typeface="Algerian" pitchFamily="82" charset="0"/>
            </a:endParaRPr>
          </a:p>
        </p:txBody>
      </p:sp>
      <p:sp>
        <p:nvSpPr>
          <p:cNvPr id="3" name="Content Placeholder 2"/>
          <p:cNvSpPr>
            <a:spLocks noGrp="1"/>
          </p:cNvSpPr>
          <p:nvPr>
            <p:ph idx="1"/>
          </p:nvPr>
        </p:nvSpPr>
        <p:spPr>
          <a:xfrm>
            <a:off x="107504" y="1412776"/>
            <a:ext cx="9036496" cy="5256584"/>
          </a:xfrm>
        </p:spPr>
        <p:txBody>
          <a:bodyPr>
            <a:noAutofit/>
          </a:bodyPr>
          <a:lstStyle/>
          <a:p>
            <a:pPr marL="0" indent="0" algn="just">
              <a:buNone/>
            </a:pPr>
            <a:r>
              <a:rPr lang="en-IN" sz="2900" dirty="0" smtClean="0">
                <a:solidFill>
                  <a:srgbClr val="002060"/>
                </a:solidFill>
                <a:latin typeface="Times New Roman" pitchFamily="18" charset="0"/>
                <a:cs typeface="Times New Roman" pitchFamily="18" charset="0"/>
              </a:rPr>
              <a:t>The </a:t>
            </a:r>
            <a:r>
              <a:rPr lang="en-IN" sz="2900" i="1" dirty="0" err="1">
                <a:solidFill>
                  <a:srgbClr val="002060"/>
                </a:solidFill>
                <a:latin typeface="Times New Roman" pitchFamily="18" charset="0"/>
                <a:cs typeface="Times New Roman" pitchFamily="18" charset="0"/>
              </a:rPr>
              <a:t>ganikā</a:t>
            </a:r>
            <a:r>
              <a:rPr lang="en-IN" sz="2900" i="1" dirty="0">
                <a:solidFill>
                  <a:srgbClr val="002060"/>
                </a:solidFill>
                <a:latin typeface="Times New Roman" pitchFamily="18" charset="0"/>
                <a:cs typeface="Times New Roman" pitchFamily="18" charset="0"/>
              </a:rPr>
              <a:t> –s </a:t>
            </a:r>
            <a:r>
              <a:rPr lang="en-IN" sz="2900" dirty="0" smtClean="0">
                <a:solidFill>
                  <a:srgbClr val="002060"/>
                </a:solidFill>
                <a:latin typeface="Times New Roman" pitchFamily="18" charset="0"/>
                <a:cs typeface="Times New Roman" pitchFamily="18" charset="0"/>
              </a:rPr>
              <a:t>enjoyed a privileged status in society. </a:t>
            </a:r>
            <a:r>
              <a:rPr lang="en-IN" sz="2900" dirty="0" err="1" smtClean="0">
                <a:solidFill>
                  <a:srgbClr val="002060"/>
                </a:solidFill>
                <a:latin typeface="Times New Roman" pitchFamily="18" charset="0"/>
                <a:cs typeface="Times New Roman" pitchFamily="18" charset="0"/>
              </a:rPr>
              <a:t>Jivaka</a:t>
            </a:r>
            <a:r>
              <a:rPr lang="en-IN" sz="2900" dirty="0" smtClean="0">
                <a:solidFill>
                  <a:srgbClr val="002060"/>
                </a:solidFill>
                <a:latin typeface="Times New Roman" pitchFamily="18" charset="0"/>
                <a:cs typeface="Times New Roman" pitchFamily="18" charset="0"/>
              </a:rPr>
              <a:t>, the famous physician, was the son of a </a:t>
            </a:r>
            <a:r>
              <a:rPr lang="en-IN" sz="2900" i="1" dirty="0" err="1" smtClean="0">
                <a:solidFill>
                  <a:srgbClr val="002060"/>
                </a:solidFill>
                <a:latin typeface="Times New Roman" pitchFamily="18" charset="0"/>
                <a:cs typeface="Times New Roman" pitchFamily="18" charset="0"/>
              </a:rPr>
              <a:t>ganikā</a:t>
            </a:r>
            <a:r>
              <a:rPr lang="en-IN" sz="2900" i="1" dirty="0" smtClean="0">
                <a:solidFill>
                  <a:srgbClr val="002060"/>
                </a:solidFill>
                <a:latin typeface="Times New Roman" pitchFamily="18" charset="0"/>
                <a:cs typeface="Times New Roman" pitchFamily="18" charset="0"/>
              </a:rPr>
              <a:t> </a:t>
            </a:r>
            <a:r>
              <a:rPr lang="en-IN" sz="2900" dirty="0" smtClean="0">
                <a:solidFill>
                  <a:srgbClr val="002060"/>
                </a:solidFill>
                <a:latin typeface="Times New Roman" pitchFamily="18" charset="0"/>
                <a:cs typeface="Times New Roman" pitchFamily="18" charset="0"/>
              </a:rPr>
              <a:t>named </a:t>
            </a:r>
            <a:r>
              <a:rPr lang="en-IN" sz="2900" dirty="0" err="1" smtClean="0">
                <a:solidFill>
                  <a:srgbClr val="002060"/>
                </a:solidFill>
                <a:latin typeface="Times New Roman" pitchFamily="18" charset="0"/>
                <a:cs typeface="Times New Roman" pitchFamily="18" charset="0"/>
              </a:rPr>
              <a:t>Sālavati</a:t>
            </a:r>
            <a:r>
              <a:rPr lang="en-IN" sz="2900" dirty="0" smtClean="0">
                <a:solidFill>
                  <a:srgbClr val="002060"/>
                </a:solidFill>
                <a:latin typeface="Times New Roman" pitchFamily="18" charset="0"/>
                <a:cs typeface="Times New Roman" pitchFamily="18" charset="0"/>
              </a:rPr>
              <a:t> (the rival of </a:t>
            </a:r>
            <a:r>
              <a:rPr lang="en-IN" sz="2900" dirty="0" err="1" smtClean="0">
                <a:solidFill>
                  <a:srgbClr val="002060"/>
                </a:solidFill>
                <a:latin typeface="Times New Roman" pitchFamily="18" charset="0"/>
                <a:cs typeface="Times New Roman" pitchFamily="18" charset="0"/>
              </a:rPr>
              <a:t>Āmbapāli</a:t>
            </a:r>
            <a:r>
              <a:rPr lang="en-IN" sz="2900" dirty="0" smtClean="0">
                <a:solidFill>
                  <a:srgbClr val="002060"/>
                </a:solidFill>
                <a:latin typeface="Times New Roman" pitchFamily="18" charset="0"/>
                <a:cs typeface="Times New Roman" pitchFamily="18" charset="0"/>
              </a:rPr>
              <a:t>). (Singh,184) He is often referred to in ancient texts as </a:t>
            </a:r>
            <a:r>
              <a:rPr lang="en-IN" sz="2900" i="1" dirty="0" err="1" smtClean="0">
                <a:solidFill>
                  <a:srgbClr val="002060"/>
                </a:solidFill>
                <a:latin typeface="Times New Roman" pitchFamily="18" charset="0"/>
                <a:cs typeface="Times New Roman" pitchFamily="18" charset="0"/>
              </a:rPr>
              <a:t>Ganikaputra</a:t>
            </a:r>
            <a:r>
              <a:rPr lang="en-IN" sz="2900" dirty="0">
                <a:solidFill>
                  <a:srgbClr val="002060"/>
                </a:solidFill>
                <a:latin typeface="Times New Roman" pitchFamily="18" charset="0"/>
                <a:cs typeface="Times New Roman" pitchFamily="18" charset="0"/>
              </a:rPr>
              <a:t> </a:t>
            </a:r>
            <a:r>
              <a:rPr lang="en-IN" sz="2900" dirty="0" smtClean="0">
                <a:solidFill>
                  <a:srgbClr val="002060"/>
                </a:solidFill>
                <a:latin typeface="Times New Roman" pitchFamily="18" charset="0"/>
                <a:cs typeface="Times New Roman" pitchFamily="18" charset="0"/>
              </a:rPr>
              <a:t>(the son of a </a:t>
            </a:r>
            <a:r>
              <a:rPr lang="en-IN" sz="2900" i="1" dirty="0" err="1">
                <a:solidFill>
                  <a:srgbClr val="002060"/>
                </a:solidFill>
                <a:latin typeface="Times New Roman" pitchFamily="18" charset="0"/>
                <a:cs typeface="Times New Roman" pitchFamily="18" charset="0"/>
              </a:rPr>
              <a:t>ganikā</a:t>
            </a:r>
            <a:r>
              <a:rPr lang="en-IN" sz="2900" i="1" dirty="0">
                <a:solidFill>
                  <a:srgbClr val="002060"/>
                </a:solidFill>
                <a:latin typeface="Times New Roman" pitchFamily="18" charset="0"/>
                <a:cs typeface="Times New Roman" pitchFamily="18" charset="0"/>
              </a:rPr>
              <a:t> </a:t>
            </a:r>
            <a:r>
              <a:rPr lang="en-IN" sz="2900" dirty="0" smtClean="0">
                <a:solidFill>
                  <a:srgbClr val="002060"/>
                </a:solidFill>
                <a:latin typeface="Times New Roman" pitchFamily="18" charset="0"/>
                <a:cs typeface="Times New Roman" pitchFamily="18" charset="0"/>
              </a:rPr>
              <a:t>). The stigma attached to his birth did not jeopardize his career and reputation in anyway. The sons of </a:t>
            </a:r>
            <a:r>
              <a:rPr lang="en-IN" sz="2900" i="1" dirty="0" err="1">
                <a:solidFill>
                  <a:srgbClr val="002060"/>
                </a:solidFill>
                <a:latin typeface="Times New Roman" pitchFamily="18" charset="0"/>
                <a:cs typeface="Times New Roman" pitchFamily="18" charset="0"/>
              </a:rPr>
              <a:t>ganikā</a:t>
            </a:r>
            <a:r>
              <a:rPr lang="en-IN" sz="2900" i="1" dirty="0">
                <a:solidFill>
                  <a:srgbClr val="002060"/>
                </a:solidFill>
                <a:latin typeface="Times New Roman" pitchFamily="18" charset="0"/>
                <a:cs typeface="Times New Roman" pitchFamily="18" charset="0"/>
              </a:rPr>
              <a:t> –s </a:t>
            </a:r>
            <a:r>
              <a:rPr lang="en-IN" sz="2900" dirty="0" smtClean="0">
                <a:solidFill>
                  <a:srgbClr val="002060"/>
                </a:solidFill>
                <a:latin typeface="Times New Roman" pitchFamily="18" charset="0"/>
                <a:cs typeface="Times New Roman" pitchFamily="18" charset="0"/>
              </a:rPr>
              <a:t>were thus not always discriminated against. Y. B. Singh informs that in the Gupta period the </a:t>
            </a:r>
            <a:r>
              <a:rPr lang="en-IN" sz="2900" i="1" dirty="0" err="1">
                <a:solidFill>
                  <a:srgbClr val="002060"/>
                </a:solidFill>
                <a:latin typeface="Times New Roman" pitchFamily="18" charset="0"/>
                <a:cs typeface="Times New Roman" pitchFamily="18" charset="0"/>
              </a:rPr>
              <a:t>ganikā</a:t>
            </a:r>
            <a:r>
              <a:rPr lang="en-IN" sz="2900" i="1" dirty="0">
                <a:solidFill>
                  <a:srgbClr val="002060"/>
                </a:solidFill>
                <a:latin typeface="Times New Roman" pitchFamily="18" charset="0"/>
                <a:cs typeface="Times New Roman" pitchFamily="18" charset="0"/>
              </a:rPr>
              <a:t> –s </a:t>
            </a:r>
            <a:r>
              <a:rPr lang="en-IN" sz="2900" i="1" dirty="0" smtClean="0">
                <a:solidFill>
                  <a:srgbClr val="002060"/>
                </a:solidFill>
                <a:latin typeface="Times New Roman" pitchFamily="18" charset="0"/>
                <a:cs typeface="Times New Roman" pitchFamily="18" charset="0"/>
              </a:rPr>
              <a:t> </a:t>
            </a:r>
            <a:r>
              <a:rPr lang="en-IN" sz="2900" dirty="0" smtClean="0">
                <a:solidFill>
                  <a:srgbClr val="002060"/>
                </a:solidFill>
                <a:latin typeface="Times New Roman" pitchFamily="18" charset="0"/>
                <a:cs typeface="Times New Roman" pitchFamily="18" charset="0"/>
              </a:rPr>
              <a:t>were even allowed to display their own </a:t>
            </a:r>
            <a:r>
              <a:rPr lang="en-IN" sz="2900" i="1" dirty="0" err="1" smtClean="0">
                <a:solidFill>
                  <a:srgbClr val="002060"/>
                </a:solidFill>
                <a:latin typeface="Times New Roman" pitchFamily="18" charset="0"/>
                <a:cs typeface="Times New Roman" pitchFamily="18" charset="0"/>
              </a:rPr>
              <a:t>dhvaja</a:t>
            </a:r>
            <a:r>
              <a:rPr lang="en-IN" sz="2900" dirty="0" smtClean="0">
                <a:solidFill>
                  <a:srgbClr val="002060"/>
                </a:solidFill>
                <a:latin typeface="Times New Roman" pitchFamily="18" charset="0"/>
                <a:cs typeface="Times New Roman" pitchFamily="18" charset="0"/>
              </a:rPr>
              <a:t> (flag). They could choose whom to consort with, and charged very high fees, as much as 500 gold coins, for their service.</a:t>
            </a:r>
            <a:endParaRPr lang="en-IN" sz="29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681584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latin typeface="Algerian" pitchFamily="82" charset="0"/>
              </a:rPr>
              <a:t>Social Status of the </a:t>
            </a:r>
            <a:r>
              <a:rPr lang="en-IN" dirty="0" err="1" smtClean="0">
                <a:latin typeface="Algerian" pitchFamily="82" charset="0"/>
              </a:rPr>
              <a:t>Ganikas</a:t>
            </a:r>
            <a:endParaRPr lang="en-IN" dirty="0">
              <a:latin typeface="Algerian" pitchFamily="82" charset="0"/>
            </a:endParaRPr>
          </a:p>
        </p:txBody>
      </p:sp>
      <p:sp>
        <p:nvSpPr>
          <p:cNvPr id="3" name="Content Placeholder 2"/>
          <p:cNvSpPr>
            <a:spLocks noGrp="1"/>
          </p:cNvSpPr>
          <p:nvPr>
            <p:ph idx="1"/>
          </p:nvPr>
        </p:nvSpPr>
        <p:spPr/>
        <p:txBody>
          <a:bodyPr>
            <a:normAutofit fontScale="92500" lnSpcReduction="10000"/>
          </a:bodyPr>
          <a:lstStyle/>
          <a:p>
            <a:pPr marL="0" indent="0" algn="just">
              <a:buNone/>
            </a:pPr>
            <a:r>
              <a:rPr lang="en-IN" dirty="0" err="1" smtClean="0">
                <a:solidFill>
                  <a:srgbClr val="002060"/>
                </a:solidFill>
                <a:latin typeface="Times New Roman" pitchFamily="18" charset="0"/>
                <a:cs typeface="Times New Roman" pitchFamily="18" charset="0"/>
              </a:rPr>
              <a:t>Aditi</a:t>
            </a:r>
            <a:r>
              <a:rPr lang="en-IN" dirty="0" smtClean="0">
                <a:solidFill>
                  <a:srgbClr val="002060"/>
                </a:solidFill>
                <a:latin typeface="Times New Roman" pitchFamily="18" charset="0"/>
                <a:cs typeface="Times New Roman" pitchFamily="18" charset="0"/>
              </a:rPr>
              <a:t> Singh, however, feels that the general attitude towards the </a:t>
            </a:r>
            <a:r>
              <a:rPr lang="en-IN" i="1" dirty="0" err="1" smtClean="0">
                <a:solidFill>
                  <a:srgbClr val="002060"/>
                </a:solidFill>
                <a:latin typeface="Times New Roman" pitchFamily="18" charset="0"/>
                <a:cs typeface="Times New Roman" pitchFamily="18" charset="0"/>
              </a:rPr>
              <a:t>ganika</a:t>
            </a:r>
            <a:r>
              <a:rPr lang="en-IN" i="1" dirty="0" smtClean="0">
                <a:solidFill>
                  <a:srgbClr val="002060"/>
                </a:solidFill>
                <a:latin typeface="Times New Roman" pitchFamily="18" charset="0"/>
                <a:cs typeface="Times New Roman" pitchFamily="18" charset="0"/>
              </a:rPr>
              <a:t>-s</a:t>
            </a:r>
            <a:r>
              <a:rPr lang="en-IN" dirty="0" smtClean="0">
                <a:solidFill>
                  <a:srgbClr val="002060"/>
                </a:solidFill>
                <a:latin typeface="Times New Roman" pitchFamily="18" charset="0"/>
                <a:cs typeface="Times New Roman" pitchFamily="18" charset="0"/>
              </a:rPr>
              <a:t> was ambivalent.  While  they were sought after as talented individuals, they were also condemned for their profession. Notably, in </a:t>
            </a:r>
            <a:r>
              <a:rPr lang="en-IN" i="1" dirty="0" err="1" smtClean="0">
                <a:solidFill>
                  <a:srgbClr val="002060"/>
                </a:solidFill>
                <a:latin typeface="Times New Roman" pitchFamily="18" charset="0"/>
                <a:cs typeface="Times New Roman" pitchFamily="18" charset="0"/>
              </a:rPr>
              <a:t>Mrcchakatika</a:t>
            </a:r>
            <a:r>
              <a:rPr lang="en-IN" dirty="0" smtClean="0">
                <a:solidFill>
                  <a:srgbClr val="002060"/>
                </a:solidFill>
                <a:latin typeface="Times New Roman" pitchFamily="18" charset="0"/>
                <a:cs typeface="Times New Roman" pitchFamily="18" charset="0"/>
              </a:rPr>
              <a:t>, </a:t>
            </a:r>
            <a:r>
              <a:rPr lang="en-IN" dirty="0" err="1" smtClean="0">
                <a:solidFill>
                  <a:srgbClr val="002060"/>
                </a:solidFill>
                <a:latin typeface="Times New Roman" pitchFamily="18" charset="0"/>
                <a:cs typeface="Times New Roman" pitchFamily="18" charset="0"/>
              </a:rPr>
              <a:t>Vasantasenā</a:t>
            </a:r>
            <a:r>
              <a:rPr lang="en-IN" dirty="0" smtClean="0">
                <a:solidFill>
                  <a:srgbClr val="002060"/>
                </a:solidFill>
                <a:latin typeface="Times New Roman" pitchFamily="18" charset="0"/>
                <a:cs typeface="Times New Roman" pitchFamily="18" charset="0"/>
              </a:rPr>
              <a:t> marries </a:t>
            </a:r>
            <a:r>
              <a:rPr lang="en-IN" dirty="0" err="1" smtClean="0">
                <a:solidFill>
                  <a:srgbClr val="002060"/>
                </a:solidFill>
                <a:latin typeface="Times New Roman" pitchFamily="18" charset="0"/>
                <a:cs typeface="Times New Roman" pitchFamily="18" charset="0"/>
              </a:rPr>
              <a:t>Cārudatta</a:t>
            </a:r>
            <a:r>
              <a:rPr lang="en-IN" dirty="0" smtClean="0">
                <a:solidFill>
                  <a:srgbClr val="002060"/>
                </a:solidFill>
                <a:latin typeface="Times New Roman" pitchFamily="18" charset="0"/>
                <a:cs typeface="Times New Roman" pitchFamily="18" charset="0"/>
              </a:rPr>
              <a:t> in the end. Singh reflects, “The virtuous woman, of true character could not have been left as the courtesan in the play and had to be transformed as the lawful wife, for virtuousness was not the forte of the courtesan but of the wife.” (Singh, 104)</a:t>
            </a:r>
            <a:endParaRPr lang="en-IN"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359698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latin typeface="Algerian" pitchFamily="82" charset="0"/>
              </a:rPr>
              <a:t>The Origin of the </a:t>
            </a:r>
            <a:r>
              <a:rPr lang="en-IN" dirty="0" err="1" smtClean="0">
                <a:latin typeface="Algerian" pitchFamily="82" charset="0"/>
              </a:rPr>
              <a:t>ganikas</a:t>
            </a:r>
            <a:endParaRPr lang="en-IN" dirty="0">
              <a:latin typeface="Algerian" pitchFamily="82" charset="0"/>
            </a:endParaRPr>
          </a:p>
        </p:txBody>
      </p:sp>
      <p:sp>
        <p:nvSpPr>
          <p:cNvPr id="3" name="Content Placeholder 2"/>
          <p:cNvSpPr>
            <a:spLocks noGrp="1"/>
          </p:cNvSpPr>
          <p:nvPr>
            <p:ph idx="1"/>
          </p:nvPr>
        </p:nvSpPr>
        <p:spPr>
          <a:xfrm>
            <a:off x="457200" y="1268760"/>
            <a:ext cx="8229600" cy="5184576"/>
          </a:xfrm>
        </p:spPr>
        <p:txBody>
          <a:bodyPr>
            <a:normAutofit lnSpcReduction="10000"/>
          </a:bodyPr>
          <a:lstStyle/>
          <a:p>
            <a:pPr marL="0" indent="0" algn="just">
              <a:buNone/>
            </a:pPr>
            <a:r>
              <a:rPr lang="en-IN" dirty="0" smtClean="0">
                <a:solidFill>
                  <a:srgbClr val="002060"/>
                </a:solidFill>
                <a:latin typeface="Times New Roman" pitchFamily="18" charset="0"/>
                <a:cs typeface="Times New Roman" pitchFamily="18" charset="0"/>
              </a:rPr>
              <a:t>Historians believe that the </a:t>
            </a:r>
            <a:r>
              <a:rPr lang="en-IN" i="1" dirty="0" err="1" smtClean="0">
                <a:solidFill>
                  <a:srgbClr val="002060"/>
                </a:solidFill>
                <a:latin typeface="Times New Roman" pitchFamily="18" charset="0"/>
                <a:cs typeface="Times New Roman" pitchFamily="18" charset="0"/>
              </a:rPr>
              <a:t>ganikā</a:t>
            </a:r>
            <a:r>
              <a:rPr lang="en-IN" i="1" dirty="0" smtClean="0">
                <a:solidFill>
                  <a:srgbClr val="002060"/>
                </a:solidFill>
                <a:latin typeface="Times New Roman" pitchFamily="18" charset="0"/>
                <a:cs typeface="Times New Roman" pitchFamily="18" charset="0"/>
              </a:rPr>
              <a:t> </a:t>
            </a:r>
            <a:r>
              <a:rPr lang="en-IN" dirty="0" smtClean="0">
                <a:solidFill>
                  <a:srgbClr val="002060"/>
                </a:solidFill>
                <a:latin typeface="Times New Roman" pitchFamily="18" charset="0"/>
                <a:cs typeface="Times New Roman" pitchFamily="18" charset="0"/>
              </a:rPr>
              <a:t>culture developed out of Indo-Greek contact. The Vedic texts do not speak about the </a:t>
            </a:r>
            <a:r>
              <a:rPr lang="en-IN" i="1" dirty="0" err="1" smtClean="0">
                <a:solidFill>
                  <a:srgbClr val="002060"/>
                </a:solidFill>
                <a:latin typeface="Times New Roman" pitchFamily="18" charset="0"/>
                <a:cs typeface="Times New Roman" pitchFamily="18" charset="0"/>
              </a:rPr>
              <a:t>ganikā</a:t>
            </a:r>
            <a:r>
              <a:rPr lang="en-IN" i="1" dirty="0" smtClean="0">
                <a:solidFill>
                  <a:srgbClr val="002060"/>
                </a:solidFill>
                <a:latin typeface="Times New Roman" pitchFamily="18" charset="0"/>
                <a:cs typeface="Times New Roman" pitchFamily="18" charset="0"/>
              </a:rPr>
              <a:t> –s</a:t>
            </a:r>
            <a:r>
              <a:rPr lang="en-IN" dirty="0" smtClean="0">
                <a:solidFill>
                  <a:srgbClr val="002060"/>
                </a:solidFill>
                <a:latin typeface="Times New Roman" pitchFamily="18" charset="0"/>
                <a:cs typeface="Times New Roman" pitchFamily="18" charset="0"/>
              </a:rPr>
              <a:t>. The first text to mention organized prostitution in ancient India is </a:t>
            </a:r>
            <a:r>
              <a:rPr lang="en-IN" dirty="0" err="1" smtClean="0">
                <a:solidFill>
                  <a:srgbClr val="002060"/>
                </a:solidFill>
                <a:latin typeface="Times New Roman" pitchFamily="18" charset="0"/>
                <a:cs typeface="Times New Roman" pitchFamily="18" charset="0"/>
              </a:rPr>
              <a:t>Kautilya’s</a:t>
            </a:r>
            <a:r>
              <a:rPr lang="en-IN" dirty="0" smtClean="0">
                <a:solidFill>
                  <a:srgbClr val="002060"/>
                </a:solidFill>
                <a:latin typeface="Times New Roman" pitchFamily="18" charset="0"/>
                <a:cs typeface="Times New Roman" pitchFamily="18" charset="0"/>
              </a:rPr>
              <a:t> </a:t>
            </a:r>
            <a:r>
              <a:rPr lang="en-IN" i="1" dirty="0" err="1" smtClean="0">
                <a:solidFill>
                  <a:srgbClr val="002060"/>
                </a:solidFill>
                <a:latin typeface="Times New Roman" pitchFamily="18" charset="0"/>
                <a:cs typeface="Times New Roman" pitchFamily="18" charset="0"/>
              </a:rPr>
              <a:t>Arthaśāstra</a:t>
            </a:r>
            <a:r>
              <a:rPr lang="en-IN" dirty="0" smtClean="0">
                <a:solidFill>
                  <a:srgbClr val="002060"/>
                </a:solidFill>
                <a:latin typeface="Times New Roman" pitchFamily="18" charset="0"/>
                <a:cs typeface="Times New Roman" pitchFamily="18" charset="0"/>
              </a:rPr>
              <a:t> (ca. 2</a:t>
            </a:r>
            <a:r>
              <a:rPr lang="en-IN" baseline="30000" dirty="0" smtClean="0">
                <a:solidFill>
                  <a:srgbClr val="002060"/>
                </a:solidFill>
                <a:latin typeface="Times New Roman" pitchFamily="18" charset="0"/>
                <a:cs typeface="Times New Roman" pitchFamily="18" charset="0"/>
              </a:rPr>
              <a:t>nd</a:t>
            </a:r>
            <a:r>
              <a:rPr lang="en-IN" dirty="0" smtClean="0">
                <a:solidFill>
                  <a:srgbClr val="002060"/>
                </a:solidFill>
                <a:latin typeface="Times New Roman" pitchFamily="18" charset="0"/>
                <a:cs typeface="Times New Roman" pitchFamily="18" charset="0"/>
              </a:rPr>
              <a:t> century BCE). But this work does not refer to the exalted status of the </a:t>
            </a:r>
            <a:r>
              <a:rPr lang="en-IN" i="1" dirty="0" err="1" smtClean="0">
                <a:solidFill>
                  <a:srgbClr val="002060"/>
                </a:solidFill>
                <a:latin typeface="Times New Roman" pitchFamily="18" charset="0"/>
                <a:cs typeface="Times New Roman" pitchFamily="18" charset="0"/>
              </a:rPr>
              <a:t>ganikā</a:t>
            </a:r>
            <a:r>
              <a:rPr lang="en-IN" i="1" dirty="0" smtClean="0">
                <a:solidFill>
                  <a:srgbClr val="002060"/>
                </a:solidFill>
                <a:latin typeface="Times New Roman" pitchFamily="18" charset="0"/>
                <a:cs typeface="Times New Roman" pitchFamily="18" charset="0"/>
              </a:rPr>
              <a:t>-s</a:t>
            </a:r>
            <a:r>
              <a:rPr lang="en-IN" dirty="0" smtClean="0">
                <a:solidFill>
                  <a:srgbClr val="002060"/>
                </a:solidFill>
                <a:latin typeface="Times New Roman" pitchFamily="18" charset="0"/>
                <a:cs typeface="Times New Roman" pitchFamily="18" charset="0"/>
              </a:rPr>
              <a:t>. The earliest work where a </a:t>
            </a:r>
            <a:r>
              <a:rPr lang="en-IN" i="1" dirty="0" err="1" smtClean="0">
                <a:solidFill>
                  <a:srgbClr val="002060"/>
                </a:solidFill>
                <a:latin typeface="Times New Roman" pitchFamily="18" charset="0"/>
                <a:cs typeface="Times New Roman" pitchFamily="18" charset="0"/>
              </a:rPr>
              <a:t>ganikā</a:t>
            </a:r>
            <a:r>
              <a:rPr lang="en-IN" i="1" dirty="0" smtClean="0">
                <a:solidFill>
                  <a:srgbClr val="002060"/>
                </a:solidFill>
                <a:latin typeface="Times New Roman" pitchFamily="18" charset="0"/>
                <a:cs typeface="Times New Roman" pitchFamily="18" charset="0"/>
              </a:rPr>
              <a:t> </a:t>
            </a:r>
            <a:r>
              <a:rPr lang="en-IN" dirty="0" smtClean="0">
                <a:solidFill>
                  <a:srgbClr val="002060"/>
                </a:solidFill>
                <a:latin typeface="Times New Roman" pitchFamily="18" charset="0"/>
                <a:cs typeface="Times New Roman" pitchFamily="18" charset="0"/>
              </a:rPr>
              <a:t> is assigned a high status is </a:t>
            </a:r>
            <a:r>
              <a:rPr lang="en-IN" i="1" dirty="0" err="1" smtClean="0">
                <a:solidFill>
                  <a:srgbClr val="002060"/>
                </a:solidFill>
                <a:latin typeface="Times New Roman" pitchFamily="18" charset="0"/>
                <a:cs typeface="Times New Roman" pitchFamily="18" charset="0"/>
              </a:rPr>
              <a:t>Mahāvagga</a:t>
            </a:r>
            <a:r>
              <a:rPr lang="en-IN" i="1" dirty="0" smtClean="0">
                <a:solidFill>
                  <a:srgbClr val="002060"/>
                </a:solidFill>
                <a:latin typeface="Times New Roman" pitchFamily="18" charset="0"/>
                <a:cs typeface="Times New Roman" pitchFamily="18" charset="0"/>
              </a:rPr>
              <a:t> </a:t>
            </a:r>
            <a:r>
              <a:rPr lang="en-IN" dirty="0" smtClean="0">
                <a:solidFill>
                  <a:srgbClr val="002060"/>
                </a:solidFill>
                <a:latin typeface="Times New Roman" pitchFamily="18" charset="0"/>
                <a:cs typeface="Times New Roman" pitchFamily="18" charset="0"/>
              </a:rPr>
              <a:t>(uncertain date) which tells the tale of the famous </a:t>
            </a:r>
            <a:r>
              <a:rPr lang="en-IN" i="1" dirty="0" err="1">
                <a:solidFill>
                  <a:srgbClr val="002060"/>
                </a:solidFill>
                <a:latin typeface="Times New Roman" pitchFamily="18" charset="0"/>
                <a:cs typeface="Times New Roman" pitchFamily="18" charset="0"/>
              </a:rPr>
              <a:t>ganikā</a:t>
            </a:r>
            <a:r>
              <a:rPr lang="en-IN" i="1" dirty="0">
                <a:solidFill>
                  <a:srgbClr val="002060"/>
                </a:solidFill>
                <a:latin typeface="Times New Roman" pitchFamily="18" charset="0"/>
                <a:cs typeface="Times New Roman" pitchFamily="18" charset="0"/>
              </a:rPr>
              <a:t> </a:t>
            </a:r>
            <a:r>
              <a:rPr lang="en-IN" i="1" dirty="0" smtClean="0">
                <a:solidFill>
                  <a:srgbClr val="002060"/>
                </a:solidFill>
                <a:latin typeface="Times New Roman" pitchFamily="18" charset="0"/>
                <a:cs typeface="Times New Roman" pitchFamily="18" charset="0"/>
              </a:rPr>
              <a:t> </a:t>
            </a:r>
            <a:r>
              <a:rPr lang="en-IN" dirty="0" err="1" smtClean="0">
                <a:solidFill>
                  <a:srgbClr val="002060"/>
                </a:solidFill>
                <a:latin typeface="Times New Roman" pitchFamily="18" charset="0"/>
                <a:cs typeface="Times New Roman" pitchFamily="18" charset="0"/>
              </a:rPr>
              <a:t>Āmbapāli</a:t>
            </a:r>
            <a:r>
              <a:rPr lang="en-IN" dirty="0">
                <a:solidFill>
                  <a:srgbClr val="002060"/>
                </a:solidFill>
                <a:latin typeface="Times New Roman" pitchFamily="18" charset="0"/>
                <a:cs typeface="Times New Roman" pitchFamily="18" charset="0"/>
              </a:rPr>
              <a:t> </a:t>
            </a:r>
            <a:r>
              <a:rPr lang="en-IN" dirty="0" smtClean="0">
                <a:solidFill>
                  <a:srgbClr val="002060"/>
                </a:solidFill>
                <a:latin typeface="Times New Roman" pitchFamily="18" charset="0"/>
                <a:cs typeface="Times New Roman" pitchFamily="18" charset="0"/>
              </a:rPr>
              <a:t>who worshipped Buddha.</a:t>
            </a:r>
            <a:endParaRPr lang="en-IN"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427023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latin typeface="Algerian" pitchFamily="82" charset="0"/>
              </a:rPr>
              <a:t>The Origin of the </a:t>
            </a:r>
            <a:r>
              <a:rPr lang="en-IN" dirty="0" err="1" smtClean="0">
                <a:latin typeface="Algerian" pitchFamily="82" charset="0"/>
              </a:rPr>
              <a:t>Ganikas</a:t>
            </a:r>
            <a:endParaRPr lang="en-IN" dirty="0">
              <a:latin typeface="Algerian" pitchFamily="82" charset="0"/>
            </a:endParaRPr>
          </a:p>
        </p:txBody>
      </p:sp>
      <p:sp>
        <p:nvSpPr>
          <p:cNvPr id="3" name="Content Placeholder 2"/>
          <p:cNvSpPr>
            <a:spLocks noGrp="1"/>
          </p:cNvSpPr>
          <p:nvPr>
            <p:ph idx="1"/>
          </p:nvPr>
        </p:nvSpPr>
        <p:spPr/>
        <p:txBody>
          <a:bodyPr>
            <a:normAutofit lnSpcReduction="10000"/>
          </a:bodyPr>
          <a:lstStyle/>
          <a:p>
            <a:pPr marL="0" indent="0" algn="just">
              <a:buNone/>
            </a:pPr>
            <a:r>
              <a:rPr lang="en-IN" dirty="0" smtClean="0"/>
              <a:t>It appears that the </a:t>
            </a:r>
            <a:r>
              <a:rPr lang="en-IN" i="1" dirty="0" err="1" smtClean="0">
                <a:latin typeface="Times New Roman" pitchFamily="18" charset="0"/>
                <a:cs typeface="Times New Roman" pitchFamily="18" charset="0"/>
              </a:rPr>
              <a:t>ganikā</a:t>
            </a:r>
            <a:r>
              <a:rPr lang="en-IN" i="1" dirty="0" smtClean="0">
                <a:latin typeface="Times New Roman" pitchFamily="18" charset="0"/>
                <a:cs typeface="Times New Roman" pitchFamily="18" charset="0"/>
              </a:rPr>
              <a:t>–s </a:t>
            </a:r>
            <a:r>
              <a:rPr lang="en-IN" dirty="0" smtClean="0">
                <a:latin typeface="Times New Roman" pitchFamily="18" charset="0"/>
                <a:cs typeface="Times New Roman" pitchFamily="18" charset="0"/>
              </a:rPr>
              <a:t>received their exalted social status in the golden age of the imperial </a:t>
            </a:r>
            <a:r>
              <a:rPr lang="en-IN" dirty="0" err="1" smtClean="0">
                <a:latin typeface="Times New Roman" pitchFamily="18" charset="0"/>
                <a:cs typeface="Times New Roman" pitchFamily="18" charset="0"/>
              </a:rPr>
              <a:t>Guptas</a:t>
            </a:r>
            <a:r>
              <a:rPr lang="en-IN" dirty="0" smtClean="0">
                <a:latin typeface="Times New Roman" pitchFamily="18" charset="0"/>
                <a:cs typeface="Times New Roman" pitchFamily="18" charset="0"/>
              </a:rPr>
              <a:t> (ca. 240 – 50 C.E.). Texts like </a:t>
            </a:r>
            <a:r>
              <a:rPr lang="en-IN" dirty="0" err="1" smtClean="0">
                <a:latin typeface="Times New Roman" pitchFamily="18" charset="0"/>
                <a:cs typeface="Times New Roman" pitchFamily="18" charset="0"/>
              </a:rPr>
              <a:t>Sudrakas</a:t>
            </a:r>
            <a:r>
              <a:rPr lang="en-IN" dirty="0" smtClean="0">
                <a:latin typeface="Times New Roman" pitchFamily="18" charset="0"/>
                <a:cs typeface="Times New Roman" pitchFamily="18" charset="0"/>
              </a:rPr>
              <a:t> </a:t>
            </a:r>
            <a:r>
              <a:rPr lang="en-IN" i="1" dirty="0" err="1" smtClean="0">
                <a:latin typeface="Times New Roman" pitchFamily="18" charset="0"/>
                <a:cs typeface="Times New Roman" pitchFamily="18" charset="0"/>
              </a:rPr>
              <a:t>Mrcchakatika</a:t>
            </a:r>
            <a:r>
              <a:rPr lang="en-IN" i="1" dirty="0" smtClean="0">
                <a:latin typeface="Times New Roman" pitchFamily="18" charset="0"/>
                <a:cs typeface="Times New Roman" pitchFamily="18" charset="0"/>
              </a:rPr>
              <a:t>, </a:t>
            </a:r>
            <a:r>
              <a:rPr lang="en-IN" dirty="0" err="1">
                <a:latin typeface="Times New Roman" pitchFamily="18" charset="0"/>
                <a:cs typeface="Times New Roman" pitchFamily="18" charset="0"/>
              </a:rPr>
              <a:t>Isvaradatta’s</a:t>
            </a: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 </a:t>
            </a:r>
            <a:r>
              <a:rPr lang="en-IN" i="1" dirty="0" err="1" smtClean="0">
                <a:latin typeface="Times New Roman" pitchFamily="18" charset="0"/>
                <a:cs typeface="Times New Roman" pitchFamily="18" charset="0"/>
              </a:rPr>
              <a:t>Dhurta</a:t>
            </a:r>
            <a:r>
              <a:rPr lang="en-IN" i="1" dirty="0" smtClean="0">
                <a:latin typeface="Times New Roman" pitchFamily="18" charset="0"/>
                <a:cs typeface="Times New Roman" pitchFamily="18" charset="0"/>
              </a:rPr>
              <a:t>-Vita-</a:t>
            </a:r>
            <a:r>
              <a:rPr lang="en-IN" i="1" dirty="0" err="1" smtClean="0">
                <a:latin typeface="Times New Roman" pitchFamily="18" charset="0"/>
                <a:cs typeface="Times New Roman" pitchFamily="18" charset="0"/>
              </a:rPr>
              <a:t>Samvada</a:t>
            </a:r>
            <a:r>
              <a:rPr lang="en-IN" dirty="0" smtClean="0">
                <a:latin typeface="Times New Roman" pitchFamily="18" charset="0"/>
                <a:cs typeface="Times New Roman" pitchFamily="18" charset="0"/>
              </a:rPr>
              <a:t>, and </a:t>
            </a:r>
            <a:r>
              <a:rPr lang="en-IN" i="1" dirty="0" err="1" smtClean="0">
                <a:latin typeface="Times New Roman" pitchFamily="18" charset="0"/>
                <a:cs typeface="Times New Roman" pitchFamily="18" charset="0"/>
              </a:rPr>
              <a:t>Ubhayabhisarika</a:t>
            </a:r>
            <a:r>
              <a:rPr lang="en-IN" dirty="0" smtClean="0">
                <a:latin typeface="Times New Roman" pitchFamily="18" charset="0"/>
                <a:cs typeface="Times New Roman" pitchFamily="18" charset="0"/>
              </a:rPr>
              <a:t> of </a:t>
            </a:r>
            <a:r>
              <a:rPr lang="en-IN" dirty="0" err="1" smtClean="0">
                <a:latin typeface="Times New Roman" pitchFamily="18" charset="0"/>
                <a:cs typeface="Times New Roman" pitchFamily="18" charset="0"/>
              </a:rPr>
              <a:t>Vararuci</a:t>
            </a:r>
            <a:r>
              <a:rPr lang="en-IN" dirty="0" smtClean="0">
                <a:latin typeface="Times New Roman" pitchFamily="18" charset="0"/>
                <a:cs typeface="Times New Roman" pitchFamily="18" charset="0"/>
              </a:rPr>
              <a:t> describe the </a:t>
            </a:r>
            <a:r>
              <a:rPr lang="en-IN" i="1" dirty="0" err="1">
                <a:latin typeface="Times New Roman" pitchFamily="18" charset="0"/>
                <a:cs typeface="Times New Roman" pitchFamily="18" charset="0"/>
              </a:rPr>
              <a:t>ganikā</a:t>
            </a:r>
            <a:r>
              <a:rPr lang="en-IN" i="1" dirty="0">
                <a:latin typeface="Times New Roman" pitchFamily="18" charset="0"/>
                <a:cs typeface="Times New Roman" pitchFamily="18" charset="0"/>
              </a:rPr>
              <a:t> –</a:t>
            </a:r>
            <a:r>
              <a:rPr lang="en-IN" i="1" dirty="0" smtClean="0">
                <a:latin typeface="Times New Roman" pitchFamily="18" charset="0"/>
                <a:cs typeface="Times New Roman" pitchFamily="18" charset="0"/>
              </a:rPr>
              <a:t>s</a:t>
            </a:r>
            <a:r>
              <a:rPr lang="en-IN" dirty="0" smtClean="0">
                <a:latin typeface="Times New Roman" pitchFamily="18" charset="0"/>
                <a:cs typeface="Times New Roman" pitchFamily="18" charset="0"/>
              </a:rPr>
              <a:t>. According to </a:t>
            </a:r>
            <a:r>
              <a:rPr lang="en-IN" dirty="0" err="1" smtClean="0">
                <a:latin typeface="Times New Roman" pitchFamily="18" charset="0"/>
                <a:cs typeface="Times New Roman" pitchFamily="18" charset="0"/>
              </a:rPr>
              <a:t>Aditi</a:t>
            </a:r>
            <a:r>
              <a:rPr lang="en-IN" dirty="0" smtClean="0">
                <a:latin typeface="Times New Roman" pitchFamily="18" charset="0"/>
                <a:cs typeface="Times New Roman" pitchFamily="18" charset="0"/>
              </a:rPr>
              <a:t> Singh, “The courtesans were significant in the courtly life where their lives are mentioned as being inseparable from the life of the king.” (Singh, 102)</a:t>
            </a:r>
            <a:endParaRPr lang="en-IN" dirty="0"/>
          </a:p>
        </p:txBody>
      </p:sp>
    </p:spTree>
    <p:extLst>
      <p:ext uri="{BB962C8B-B14F-4D97-AF65-F5344CB8AC3E}">
        <p14:creationId xmlns:p14="http://schemas.microsoft.com/office/powerpoint/2010/main" xmlns="" val="3552920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Viner Hand ITC" pitchFamily="66" charset="0"/>
              </a:rPr>
              <a:t>In </a:t>
            </a:r>
            <a:r>
              <a:rPr lang="en-IN" i="1" dirty="0" err="1" smtClean="0">
                <a:latin typeface="Viner Hand ITC" pitchFamily="66" charset="0"/>
              </a:rPr>
              <a:t>N</a:t>
            </a:r>
            <a:r>
              <a:rPr lang="en-IN" i="1" dirty="0" err="1" smtClean="0">
                <a:latin typeface="Viner Hand ITC" pitchFamily="66" charset="0"/>
                <a:cs typeface="Times New Roman"/>
              </a:rPr>
              <a:t>ātyaśāstra</a:t>
            </a:r>
            <a:endParaRPr lang="en-IN" dirty="0">
              <a:latin typeface="Viner Hand ITC" pitchFamily="66" charset="0"/>
            </a:endParaRPr>
          </a:p>
        </p:txBody>
      </p:sp>
      <p:sp>
        <p:nvSpPr>
          <p:cNvPr id="3" name="Content Placeholder 2"/>
          <p:cNvSpPr>
            <a:spLocks noGrp="1"/>
          </p:cNvSpPr>
          <p:nvPr>
            <p:ph idx="1"/>
          </p:nvPr>
        </p:nvSpPr>
        <p:spPr/>
        <p:txBody>
          <a:bodyPr/>
          <a:lstStyle/>
          <a:p>
            <a:r>
              <a:rPr lang="en-IN" sz="4000" dirty="0" err="1" smtClean="0">
                <a:latin typeface="Algerian" pitchFamily="82" charset="0"/>
              </a:rPr>
              <a:t>Bharata</a:t>
            </a:r>
            <a:r>
              <a:rPr lang="en-IN" sz="4000" dirty="0" smtClean="0">
                <a:latin typeface="Algerian" pitchFamily="82" charset="0"/>
              </a:rPr>
              <a:t> describes four types of heroines:</a:t>
            </a:r>
          </a:p>
          <a:p>
            <a:pPr marL="514350" indent="-514350">
              <a:buAutoNum type="arabicPeriod"/>
            </a:pPr>
            <a:r>
              <a:rPr lang="en-IN" sz="4000" dirty="0" smtClean="0">
                <a:latin typeface="Algerian" pitchFamily="82" charset="0"/>
              </a:rPr>
              <a:t>Celestial ones</a:t>
            </a:r>
          </a:p>
          <a:p>
            <a:pPr marL="514350" indent="-514350">
              <a:buAutoNum type="arabicPeriod"/>
            </a:pPr>
            <a:r>
              <a:rPr lang="en-IN" sz="4000" dirty="0" smtClean="0">
                <a:latin typeface="Algerian" pitchFamily="82" charset="0"/>
              </a:rPr>
              <a:t>Queen</a:t>
            </a:r>
          </a:p>
          <a:p>
            <a:pPr marL="514350" indent="-514350">
              <a:buAutoNum type="arabicPeriod"/>
            </a:pPr>
            <a:r>
              <a:rPr lang="en-IN" sz="4000" dirty="0" smtClean="0">
                <a:latin typeface="Algerian" pitchFamily="82" charset="0"/>
              </a:rPr>
              <a:t>Lady of nobility</a:t>
            </a:r>
          </a:p>
          <a:p>
            <a:pPr marL="514350" indent="-514350">
              <a:buAutoNum type="arabicPeriod"/>
            </a:pPr>
            <a:r>
              <a:rPr lang="en-IN" sz="4000" dirty="0" smtClean="0">
                <a:latin typeface="Algerian" pitchFamily="82" charset="0"/>
              </a:rPr>
              <a:t>Courtesan</a:t>
            </a:r>
          </a:p>
          <a:p>
            <a:pPr marL="0" indent="0">
              <a:buNone/>
            </a:pPr>
            <a:endParaRPr lang="en-IN" dirty="0"/>
          </a:p>
          <a:p>
            <a:pPr marL="0" indent="0">
              <a:buNone/>
            </a:pPr>
            <a:endParaRPr lang="en-IN" dirty="0"/>
          </a:p>
        </p:txBody>
      </p:sp>
    </p:spTree>
    <p:extLst>
      <p:ext uri="{BB962C8B-B14F-4D97-AF65-F5344CB8AC3E}">
        <p14:creationId xmlns:p14="http://schemas.microsoft.com/office/powerpoint/2010/main" xmlns="" val="170173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Viner Hand ITC" pitchFamily="66" charset="0"/>
              </a:rPr>
              <a:t>In </a:t>
            </a:r>
            <a:r>
              <a:rPr lang="en-IN" i="1" dirty="0" err="1">
                <a:latin typeface="Viner Hand ITC" pitchFamily="66" charset="0"/>
              </a:rPr>
              <a:t>N</a:t>
            </a:r>
            <a:r>
              <a:rPr lang="en-IN" i="1" dirty="0" err="1">
                <a:latin typeface="Viner Hand ITC" pitchFamily="66" charset="0"/>
                <a:cs typeface="Times New Roman"/>
              </a:rPr>
              <a:t>ātyaśāstra</a:t>
            </a:r>
            <a:endParaRPr lang="en-IN" dirty="0"/>
          </a:p>
        </p:txBody>
      </p:sp>
      <p:sp>
        <p:nvSpPr>
          <p:cNvPr id="3" name="Content Placeholder 2"/>
          <p:cNvSpPr>
            <a:spLocks noGrp="1"/>
          </p:cNvSpPr>
          <p:nvPr>
            <p:ph idx="1"/>
          </p:nvPr>
        </p:nvSpPr>
        <p:spPr/>
        <p:txBody>
          <a:bodyPr/>
          <a:lstStyle/>
          <a:p>
            <a:pPr marL="0" indent="0">
              <a:buNone/>
            </a:pPr>
            <a:r>
              <a:rPr lang="en-IN" dirty="0" smtClean="0">
                <a:latin typeface="Algerian" pitchFamily="82" charset="0"/>
              </a:rPr>
              <a:t>The courtesans were supposed to have the following characteristics:</a:t>
            </a:r>
          </a:p>
          <a:p>
            <a:pPr marL="514350" indent="-514350">
              <a:buAutoNum type="arabicPeriod"/>
            </a:pPr>
            <a:r>
              <a:rPr lang="en-IN" sz="4000" dirty="0" smtClean="0">
                <a:solidFill>
                  <a:srgbClr val="C00000"/>
                </a:solidFill>
                <a:latin typeface="Algerian" pitchFamily="82" charset="0"/>
              </a:rPr>
              <a:t>Light-heartedness</a:t>
            </a:r>
          </a:p>
          <a:p>
            <a:pPr marL="514350" indent="-514350">
              <a:buAutoNum type="arabicPeriod"/>
            </a:pPr>
            <a:r>
              <a:rPr lang="en-IN" sz="4000" dirty="0" smtClean="0">
                <a:solidFill>
                  <a:srgbClr val="C00000"/>
                </a:solidFill>
                <a:latin typeface="Algerian" pitchFamily="82" charset="0"/>
              </a:rPr>
              <a:t>Exaltedness</a:t>
            </a:r>
          </a:p>
          <a:p>
            <a:pPr marL="514350" indent="-514350">
              <a:buAutoNum type="arabicPeriod"/>
            </a:pPr>
            <a:r>
              <a:rPr lang="en-IN" sz="4000" dirty="0" smtClean="0">
                <a:solidFill>
                  <a:srgbClr val="C00000"/>
                </a:solidFill>
                <a:latin typeface="Algerian" pitchFamily="82" charset="0"/>
              </a:rPr>
              <a:t>Expertise in dance, music and other arts.</a:t>
            </a:r>
          </a:p>
          <a:p>
            <a:pPr marL="0" indent="0">
              <a:buNone/>
            </a:pPr>
            <a:endParaRPr lang="en-IN" sz="4000" dirty="0">
              <a:solidFill>
                <a:srgbClr val="C00000"/>
              </a:solidFill>
              <a:latin typeface="Algerian" pitchFamily="82" charset="0"/>
            </a:endParaRPr>
          </a:p>
        </p:txBody>
      </p:sp>
    </p:spTree>
    <p:extLst>
      <p:ext uri="{BB962C8B-B14F-4D97-AF65-F5344CB8AC3E}">
        <p14:creationId xmlns:p14="http://schemas.microsoft.com/office/powerpoint/2010/main" xmlns="" val="11420774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Algerian" pitchFamily="82" charset="0"/>
              </a:rPr>
              <a:t>Conclusion</a:t>
            </a:r>
            <a:endParaRPr lang="en-IN" dirty="0">
              <a:latin typeface="Algerian" pitchFamily="82" charset="0"/>
            </a:endParaRPr>
          </a:p>
        </p:txBody>
      </p:sp>
      <p:sp>
        <p:nvSpPr>
          <p:cNvPr id="3" name="Content Placeholder 2"/>
          <p:cNvSpPr>
            <a:spLocks noGrp="1"/>
          </p:cNvSpPr>
          <p:nvPr>
            <p:ph idx="1"/>
          </p:nvPr>
        </p:nvSpPr>
        <p:spPr/>
        <p:txBody>
          <a:bodyPr>
            <a:normAutofit lnSpcReduction="10000"/>
          </a:bodyPr>
          <a:lstStyle/>
          <a:p>
            <a:pPr marL="0" indent="0" algn="just">
              <a:buNone/>
            </a:pPr>
            <a:r>
              <a:rPr lang="en-IN" dirty="0" err="1" smtClean="0">
                <a:solidFill>
                  <a:srgbClr val="002060"/>
                </a:solidFill>
                <a:latin typeface="Times New Roman" pitchFamily="18" charset="0"/>
                <a:cs typeface="Times New Roman" pitchFamily="18" charset="0"/>
              </a:rPr>
              <a:t>Sudraka’s</a:t>
            </a:r>
            <a:r>
              <a:rPr lang="en-IN" dirty="0" smtClean="0">
                <a:solidFill>
                  <a:srgbClr val="002060"/>
                </a:solidFill>
                <a:latin typeface="Times New Roman" pitchFamily="18" charset="0"/>
                <a:cs typeface="Times New Roman" pitchFamily="18" charset="0"/>
              </a:rPr>
              <a:t> choice of </a:t>
            </a:r>
            <a:r>
              <a:rPr lang="en-IN" dirty="0" err="1" smtClean="0">
                <a:solidFill>
                  <a:srgbClr val="002060"/>
                </a:solidFill>
                <a:latin typeface="Times New Roman" pitchFamily="18" charset="0"/>
                <a:cs typeface="Times New Roman" pitchFamily="18" charset="0"/>
              </a:rPr>
              <a:t>Vasantasenā</a:t>
            </a:r>
            <a:r>
              <a:rPr lang="en-IN" dirty="0" smtClean="0">
                <a:solidFill>
                  <a:srgbClr val="002060"/>
                </a:solidFill>
                <a:latin typeface="Times New Roman" pitchFamily="18" charset="0"/>
                <a:cs typeface="Times New Roman" pitchFamily="18" charset="0"/>
              </a:rPr>
              <a:t> as his heroine was therefore not at all unconventional. Moreover, </a:t>
            </a:r>
            <a:r>
              <a:rPr lang="en-IN" dirty="0" err="1" smtClean="0">
                <a:solidFill>
                  <a:srgbClr val="002060"/>
                </a:solidFill>
                <a:latin typeface="Times New Roman" pitchFamily="18" charset="0"/>
                <a:cs typeface="Times New Roman" pitchFamily="18" charset="0"/>
              </a:rPr>
              <a:t>Vasantasenā’s</a:t>
            </a:r>
            <a:r>
              <a:rPr lang="en-IN" dirty="0" smtClean="0">
                <a:solidFill>
                  <a:srgbClr val="002060"/>
                </a:solidFill>
                <a:latin typeface="Times New Roman" pitchFamily="18" charset="0"/>
                <a:cs typeface="Times New Roman" pitchFamily="18" charset="0"/>
              </a:rPr>
              <a:t> accomplishments and refined temper should not appear as a surprise to us. She is </a:t>
            </a:r>
            <a:r>
              <a:rPr lang="en-IN" b="1" i="1" dirty="0" err="1" smtClean="0">
                <a:solidFill>
                  <a:srgbClr val="002060"/>
                </a:solidFill>
                <a:latin typeface="Times New Roman" pitchFamily="18" charset="0"/>
                <a:cs typeface="Times New Roman" pitchFamily="18" charset="0"/>
              </a:rPr>
              <a:t>gunānuraktā</a:t>
            </a:r>
            <a:r>
              <a:rPr lang="en-IN" i="1" dirty="0">
                <a:solidFill>
                  <a:srgbClr val="002060"/>
                </a:solidFill>
                <a:latin typeface="Times New Roman" pitchFamily="18" charset="0"/>
                <a:cs typeface="Times New Roman" pitchFamily="18" charset="0"/>
              </a:rPr>
              <a:t> </a:t>
            </a:r>
            <a:r>
              <a:rPr lang="en-IN" dirty="0" smtClean="0">
                <a:solidFill>
                  <a:srgbClr val="002060"/>
                </a:solidFill>
                <a:latin typeface="Times New Roman" pitchFamily="18" charset="0"/>
                <a:cs typeface="Times New Roman" pitchFamily="18" charset="0"/>
              </a:rPr>
              <a:t>(lover of virtue), as opposed to </a:t>
            </a:r>
            <a:r>
              <a:rPr lang="en-IN" b="1" i="1" dirty="0" err="1" smtClean="0">
                <a:solidFill>
                  <a:srgbClr val="002060"/>
                </a:solidFill>
                <a:latin typeface="Times New Roman" pitchFamily="18" charset="0"/>
                <a:cs typeface="Times New Roman" pitchFamily="18" charset="0"/>
              </a:rPr>
              <a:t>dhananuraktā</a:t>
            </a:r>
            <a:r>
              <a:rPr lang="en-IN" i="1" dirty="0" smtClean="0">
                <a:solidFill>
                  <a:srgbClr val="002060"/>
                </a:solidFill>
                <a:latin typeface="Times New Roman" pitchFamily="18" charset="0"/>
                <a:cs typeface="Times New Roman" pitchFamily="18" charset="0"/>
              </a:rPr>
              <a:t> </a:t>
            </a:r>
            <a:r>
              <a:rPr lang="en-IN" dirty="0" smtClean="0">
                <a:solidFill>
                  <a:srgbClr val="002060"/>
                </a:solidFill>
                <a:latin typeface="Times New Roman" pitchFamily="18" charset="0"/>
                <a:cs typeface="Times New Roman" pitchFamily="18" charset="0"/>
              </a:rPr>
              <a:t>(lover of wealth). </a:t>
            </a:r>
            <a:r>
              <a:rPr lang="en-IN" dirty="0" err="1" smtClean="0">
                <a:solidFill>
                  <a:srgbClr val="002060"/>
                </a:solidFill>
                <a:latin typeface="Times New Roman" pitchFamily="18" charset="0"/>
                <a:cs typeface="Times New Roman" pitchFamily="18" charset="0"/>
              </a:rPr>
              <a:t>Vatsyayana</a:t>
            </a:r>
            <a:r>
              <a:rPr lang="en-IN" dirty="0" smtClean="0">
                <a:solidFill>
                  <a:srgbClr val="002060"/>
                </a:solidFill>
                <a:latin typeface="Times New Roman" pitchFamily="18" charset="0"/>
                <a:cs typeface="Times New Roman" pitchFamily="18" charset="0"/>
              </a:rPr>
              <a:t> too advises the </a:t>
            </a:r>
            <a:r>
              <a:rPr lang="en-IN" i="1" dirty="0" err="1" smtClean="0">
                <a:solidFill>
                  <a:srgbClr val="002060"/>
                </a:solidFill>
                <a:latin typeface="Times New Roman" pitchFamily="18" charset="0"/>
                <a:cs typeface="Times New Roman" pitchFamily="18" charset="0"/>
              </a:rPr>
              <a:t>ganikā’s</a:t>
            </a:r>
            <a:r>
              <a:rPr lang="en-IN" i="1" dirty="0" smtClean="0">
                <a:solidFill>
                  <a:srgbClr val="002060"/>
                </a:solidFill>
                <a:latin typeface="Times New Roman" pitchFamily="18" charset="0"/>
                <a:cs typeface="Times New Roman" pitchFamily="18" charset="0"/>
              </a:rPr>
              <a:t>, “</a:t>
            </a:r>
            <a:r>
              <a:rPr lang="en-IN" dirty="0" smtClean="0">
                <a:solidFill>
                  <a:srgbClr val="002060"/>
                </a:solidFill>
                <a:latin typeface="Times New Roman" pitchFamily="18" charset="0"/>
                <a:cs typeface="Times New Roman" pitchFamily="18" charset="0"/>
              </a:rPr>
              <a:t>those </a:t>
            </a:r>
            <a:r>
              <a:rPr lang="en-IN" dirty="0">
                <a:solidFill>
                  <a:srgbClr val="002060"/>
                </a:solidFill>
                <a:latin typeface="Times New Roman" pitchFamily="18" charset="0"/>
                <a:cs typeface="Times New Roman" pitchFamily="18" charset="0"/>
              </a:rPr>
              <a:t>who are possessed of excellent qualities are to be resorted to for the sake of love, and fame</a:t>
            </a:r>
            <a:r>
              <a:rPr lang="en-IN" dirty="0" smtClean="0">
                <a:solidFill>
                  <a:srgbClr val="002060"/>
                </a:solidFill>
                <a:latin typeface="Times New Roman" pitchFamily="18" charset="0"/>
                <a:cs typeface="Times New Roman" pitchFamily="18" charset="0"/>
              </a:rPr>
              <a:t>.</a:t>
            </a:r>
            <a:r>
              <a:rPr lang="en-IN" i="1" dirty="0" smtClean="0">
                <a:solidFill>
                  <a:srgbClr val="002060"/>
                </a:solidFill>
                <a:latin typeface="Times New Roman" pitchFamily="18" charset="0"/>
                <a:cs typeface="Times New Roman" pitchFamily="18" charset="0"/>
              </a:rPr>
              <a:t>” </a:t>
            </a:r>
            <a:r>
              <a:rPr lang="en-IN" dirty="0" smtClean="0">
                <a:solidFill>
                  <a:srgbClr val="002060"/>
                </a:solidFill>
                <a:latin typeface="Times New Roman" pitchFamily="18" charset="0"/>
                <a:cs typeface="Times New Roman" pitchFamily="18" charset="0"/>
              </a:rPr>
              <a:t>(Part Vi, Chapter I) </a:t>
            </a:r>
            <a:endParaRPr lang="en-IN"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8144870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Algerian" pitchFamily="82" charset="0"/>
              </a:rPr>
              <a:t>Reading list</a:t>
            </a:r>
            <a:endParaRPr lang="en-IN" dirty="0">
              <a:latin typeface="Algerian" pitchFamily="82" charset="0"/>
            </a:endParaRPr>
          </a:p>
        </p:txBody>
      </p:sp>
      <p:sp>
        <p:nvSpPr>
          <p:cNvPr id="3" name="Content Placeholder 2"/>
          <p:cNvSpPr>
            <a:spLocks noGrp="1"/>
          </p:cNvSpPr>
          <p:nvPr>
            <p:ph idx="1"/>
          </p:nvPr>
        </p:nvSpPr>
        <p:spPr/>
        <p:txBody>
          <a:bodyPr>
            <a:normAutofit fontScale="92500"/>
          </a:bodyPr>
          <a:lstStyle/>
          <a:p>
            <a:pPr marL="0" indent="0">
              <a:buNone/>
            </a:pPr>
            <a:r>
              <a:rPr lang="en-IN" dirty="0" smtClean="0"/>
              <a:t>Singh, </a:t>
            </a:r>
            <a:r>
              <a:rPr lang="en-IN" dirty="0" err="1" smtClean="0"/>
              <a:t>Aditi</a:t>
            </a:r>
            <a:r>
              <a:rPr lang="en-IN" dirty="0" smtClean="0"/>
              <a:t>. “Women’s World: Artistes, Courtesans and Wives in Early India”, </a:t>
            </a:r>
            <a:r>
              <a:rPr lang="en-IN" i="1" dirty="0" smtClean="0"/>
              <a:t>Proceedings of the Indian History Congress</a:t>
            </a:r>
            <a:r>
              <a:rPr lang="en-IN" dirty="0" smtClean="0"/>
              <a:t>, vol. 75 (2014): 99 – 106. </a:t>
            </a:r>
          </a:p>
          <a:p>
            <a:pPr marL="0" indent="0">
              <a:buNone/>
            </a:pPr>
            <a:r>
              <a:rPr lang="en-IN" dirty="0" smtClean="0"/>
              <a:t>Y. B. Singh. “Roots of the </a:t>
            </a:r>
            <a:r>
              <a:rPr lang="en-IN" dirty="0" err="1" smtClean="0"/>
              <a:t>Ganika</a:t>
            </a:r>
            <a:r>
              <a:rPr lang="en-IN" dirty="0" smtClean="0"/>
              <a:t> Culture of Early India”, </a:t>
            </a:r>
            <a:r>
              <a:rPr lang="en-IN" i="1" dirty="0" smtClean="0"/>
              <a:t>Annals of the </a:t>
            </a:r>
            <a:r>
              <a:rPr lang="en-IN" i="1" dirty="0" err="1" smtClean="0"/>
              <a:t>Bhandarkar</a:t>
            </a:r>
            <a:r>
              <a:rPr lang="en-IN" i="1" dirty="0" smtClean="0"/>
              <a:t> Oriental Research Institute</a:t>
            </a:r>
            <a:r>
              <a:rPr lang="en-IN" dirty="0" smtClean="0"/>
              <a:t>, vol. 74, no. 1/44 (1993): 181 – 190)</a:t>
            </a:r>
          </a:p>
          <a:p>
            <a:pPr marL="0" indent="0">
              <a:buNone/>
            </a:pPr>
            <a:r>
              <a:rPr lang="en-IN" dirty="0" err="1" smtClean="0"/>
              <a:t>Vatsyayana</a:t>
            </a:r>
            <a:r>
              <a:rPr lang="en-IN" dirty="0" smtClean="0"/>
              <a:t>, </a:t>
            </a:r>
            <a:r>
              <a:rPr lang="en-IN" dirty="0" err="1" smtClean="0"/>
              <a:t>Mallanaga</a:t>
            </a:r>
            <a:r>
              <a:rPr lang="en-IN" dirty="0" smtClean="0"/>
              <a:t>. </a:t>
            </a:r>
            <a:r>
              <a:rPr lang="en-IN" i="1" dirty="0" smtClean="0"/>
              <a:t>Kama Sutra of </a:t>
            </a:r>
            <a:r>
              <a:rPr lang="en-IN" i="1" dirty="0" err="1" smtClean="0"/>
              <a:t>Vatsyayana</a:t>
            </a:r>
            <a:r>
              <a:rPr lang="en-IN" dirty="0" smtClean="0"/>
              <a:t>, trans. Sir </a:t>
            </a:r>
            <a:r>
              <a:rPr lang="en-IN" dirty="0"/>
              <a:t>Richard Burton, 1883. http://www.sacred-texts.com/sex/kama/</a:t>
            </a:r>
          </a:p>
        </p:txBody>
      </p:sp>
    </p:spTree>
    <p:extLst>
      <p:ext uri="{BB962C8B-B14F-4D97-AF65-F5344CB8AC3E}">
        <p14:creationId xmlns:p14="http://schemas.microsoft.com/office/powerpoint/2010/main" xmlns="" val="28528243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Prepared By</a:t>
            </a:r>
            <a:endParaRPr lang="en-IN" dirty="0"/>
          </a:p>
        </p:txBody>
      </p:sp>
      <p:sp>
        <p:nvSpPr>
          <p:cNvPr id="3" name="Content Placeholder 2"/>
          <p:cNvSpPr>
            <a:spLocks noGrp="1"/>
          </p:cNvSpPr>
          <p:nvPr>
            <p:ph idx="1"/>
          </p:nvPr>
        </p:nvSpPr>
        <p:spPr/>
        <p:txBody>
          <a:bodyPr/>
          <a:lstStyle/>
          <a:p>
            <a:pPr>
              <a:buNone/>
            </a:pPr>
            <a:endParaRPr lang="en-IN" dirty="0" smtClean="0"/>
          </a:p>
          <a:p>
            <a:pPr algn="ctr">
              <a:buNone/>
            </a:pPr>
            <a:r>
              <a:rPr lang="en-IN" dirty="0" smtClean="0"/>
              <a:t>Dr Ayusman </a:t>
            </a:r>
            <a:r>
              <a:rPr lang="en-IN" dirty="0" err="1" smtClean="0"/>
              <a:t>Chakraborty</a:t>
            </a:r>
            <a:endParaRPr lang="en-IN" dirty="0" smtClean="0"/>
          </a:p>
          <a:p>
            <a:pPr algn="ctr">
              <a:buNone/>
            </a:pPr>
            <a:r>
              <a:rPr lang="en-IN" dirty="0" smtClean="0"/>
              <a:t>Assistant Professor</a:t>
            </a:r>
          </a:p>
          <a:p>
            <a:pPr algn="ctr">
              <a:buNone/>
            </a:pPr>
            <a:r>
              <a:rPr lang="en-IN" dirty="0" smtClean="0"/>
              <a:t>Department of English</a:t>
            </a:r>
          </a:p>
          <a:p>
            <a:pPr algn="ctr">
              <a:buNone/>
            </a:pPr>
            <a:r>
              <a:rPr lang="en-IN" dirty="0" err="1" smtClean="0"/>
              <a:t>Taki</a:t>
            </a:r>
            <a:r>
              <a:rPr lang="en-IN" dirty="0" smtClean="0"/>
              <a:t> </a:t>
            </a:r>
            <a:r>
              <a:rPr lang="en-IN" smtClean="0"/>
              <a:t>Government College</a:t>
            </a:r>
            <a:endParaRPr lang="en-IN"/>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360040"/>
          </a:xfrm>
        </p:spPr>
        <p:txBody>
          <a:bodyPr>
            <a:noAutofit/>
          </a:bodyPr>
          <a:lstStyle/>
          <a:p>
            <a:r>
              <a:rPr lang="en-IN" sz="1800" dirty="0" smtClean="0">
                <a:latin typeface="Algerian" pitchFamily="82" charset="0"/>
              </a:rPr>
              <a:t>The end</a:t>
            </a:r>
            <a:endParaRPr lang="en-IN" sz="1800" dirty="0">
              <a:latin typeface="Algerian" pitchFamily="82" charset="0"/>
            </a:endParaRPr>
          </a:p>
        </p:txBody>
      </p:sp>
      <p:pic>
        <p:nvPicPr>
          <p:cNvPr id="1026" name="Picture 2"/>
          <p:cNvPicPr>
            <a:picLocks noGrp="1" noChangeAspect="1" noChangeArrowheads="1"/>
          </p:cNvPicPr>
          <p:nvPr>
            <p:ph idx="1"/>
          </p:nvPr>
        </p:nvPicPr>
        <p:blipFill rotWithShape="1">
          <a:blip r:embed="rId2" cstate="print">
            <a:extLst>
              <a:ext uri="{BEBA8EAE-BF5A-486C-A8C5-ECC9F3942E4B}">
                <a14:imgProps xmlns:a14="http://schemas.microsoft.com/office/drawing/2010/main" xmlns="">
                  <a14:imgLayer r:embed="rId3">
                    <a14:imgEffect>
                      <a14:artisticCutout/>
                    </a14:imgEffect>
                  </a14:imgLayer>
                </a14:imgProps>
              </a:ext>
              <a:ext uri="{28A0092B-C50C-407E-A947-70E740481C1C}">
                <a14:useLocalDpi xmlns:a14="http://schemas.microsoft.com/office/drawing/2010/main" xmlns="" val="0"/>
              </a:ext>
            </a:extLst>
          </a:blip>
          <a:srcRect l="67155" t="2909" b="-2909"/>
          <a:stretch/>
        </p:blipFill>
        <p:spPr bwMode="auto">
          <a:xfrm>
            <a:off x="1547664" y="764704"/>
            <a:ext cx="5472608" cy="5904656"/>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a:extLst>
            <a:ext uri="{909E8E84-426E-40DD-AFC4-6F175D3DCCD1}">
              <a14:hiddenFill xmlns:a14="http://schemas.microsoft.com/office/drawing/2010/main" xmlns="">
                <a:solidFill>
                  <a:schemeClr val="accent1"/>
                </a:solidFill>
              </a14:hiddenFill>
            </a:ext>
          </a:extLst>
        </p:spPr>
      </p:pic>
    </p:spTree>
    <p:extLst>
      <p:ext uri="{BB962C8B-B14F-4D97-AF65-F5344CB8AC3E}">
        <p14:creationId xmlns:p14="http://schemas.microsoft.com/office/powerpoint/2010/main" xmlns="" val="490130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buNone/>
            </a:pPr>
            <a:endParaRPr lang="en-IN" dirty="0" smtClean="0"/>
          </a:p>
          <a:p>
            <a:pPr marL="0" indent="0">
              <a:buNone/>
            </a:pPr>
            <a:endParaRPr lang="en-IN" dirty="0"/>
          </a:p>
          <a:p>
            <a:pPr marL="0" indent="0">
              <a:buNone/>
            </a:pPr>
            <a:endParaRPr lang="en-IN" dirty="0" smtClean="0"/>
          </a:p>
          <a:p>
            <a:pPr marL="0" indent="0">
              <a:buNone/>
            </a:pPr>
            <a:endParaRPr lang="en-IN" dirty="0"/>
          </a:p>
          <a:p>
            <a:pPr marL="0" indent="0">
              <a:buNone/>
            </a:pPr>
            <a:endParaRPr lang="en-IN" dirty="0" smtClean="0"/>
          </a:p>
          <a:p>
            <a:pPr marL="0" indent="0">
              <a:buNone/>
            </a:pPr>
            <a:endParaRPr lang="en-IN" dirty="0"/>
          </a:p>
          <a:p>
            <a:pPr marL="0" indent="0">
              <a:buNone/>
            </a:pPr>
            <a:endParaRPr lang="en-IN"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47664" y="332656"/>
            <a:ext cx="6120680" cy="63367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63139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2000"/>
                                        <p:tgtEl>
                                          <p:spTgt spid="1026"/>
                                        </p:tgtEl>
                                      </p:cBhvr>
                                    </p:animEffect>
                                    <p:anim calcmode="lin" valueType="num">
                                      <p:cBhvr>
                                        <p:cTn id="8" dur="2000" fill="hold"/>
                                        <p:tgtEl>
                                          <p:spTgt spid="1026"/>
                                        </p:tgtEl>
                                        <p:attrNameLst>
                                          <p:attrName>ppt_w</p:attrName>
                                        </p:attrNameLst>
                                      </p:cBhvr>
                                      <p:tavLst>
                                        <p:tav tm="0" fmla="#ppt_w*sin(2.5*pi*$)">
                                          <p:val>
                                            <p:fltVal val="0"/>
                                          </p:val>
                                        </p:tav>
                                        <p:tav tm="100000">
                                          <p:val>
                                            <p:fltVal val="1"/>
                                          </p:val>
                                        </p:tav>
                                      </p:tavLst>
                                    </p:anim>
                                    <p:anim calcmode="lin" valueType="num">
                                      <p:cBhvr>
                                        <p:cTn id="9" dur="2000" fill="hold"/>
                                        <p:tgtEl>
                                          <p:spTgt spid="102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404664"/>
            <a:ext cx="8496944" cy="1470025"/>
          </a:xfrm>
        </p:spPr>
        <p:txBody>
          <a:bodyPr/>
          <a:lstStyle/>
          <a:p>
            <a:r>
              <a:rPr lang="en-IN" dirty="0" smtClean="0">
                <a:latin typeface="Algerian" pitchFamily="82" charset="0"/>
              </a:rPr>
              <a:t>The status of the </a:t>
            </a:r>
            <a:r>
              <a:rPr lang="en-IN" dirty="0" err="1" smtClean="0">
                <a:latin typeface="Algerian" pitchFamily="82" charset="0"/>
              </a:rPr>
              <a:t>GanikAs</a:t>
            </a:r>
            <a:r>
              <a:rPr lang="en-IN" dirty="0" smtClean="0">
                <a:latin typeface="Algerian" pitchFamily="82" charset="0"/>
              </a:rPr>
              <a:t> in ancient India</a:t>
            </a:r>
            <a:endParaRPr lang="en-IN" dirty="0">
              <a:latin typeface="Algerian" pitchFamily="82" charset="0"/>
            </a:endParaRPr>
          </a:p>
        </p:txBody>
      </p:sp>
      <p:sp>
        <p:nvSpPr>
          <p:cNvPr id="3" name="Subtitle 2"/>
          <p:cNvSpPr>
            <a:spLocks noGrp="1"/>
          </p:cNvSpPr>
          <p:nvPr>
            <p:ph type="subTitle" idx="1"/>
          </p:nvPr>
        </p:nvSpPr>
        <p:spPr>
          <a:xfrm>
            <a:off x="539552" y="2276872"/>
            <a:ext cx="8280920" cy="4176464"/>
          </a:xfrm>
        </p:spPr>
        <p:txBody>
          <a:bodyPr/>
          <a:lstStyle/>
          <a:p>
            <a:pPr algn="just"/>
            <a:r>
              <a:rPr lang="en-IN" dirty="0" smtClean="0">
                <a:solidFill>
                  <a:srgbClr val="002060"/>
                </a:solidFill>
                <a:latin typeface="Times New Roman" pitchFamily="18" charset="0"/>
                <a:cs typeface="Times New Roman" pitchFamily="18" charset="0"/>
              </a:rPr>
              <a:t>One may note at the very beginning that </a:t>
            </a:r>
            <a:r>
              <a:rPr lang="en-IN" dirty="0">
                <a:solidFill>
                  <a:srgbClr val="002060"/>
                </a:solidFill>
                <a:latin typeface="Times New Roman" pitchFamily="18" charset="0"/>
                <a:cs typeface="Times New Roman" pitchFamily="18" charset="0"/>
              </a:rPr>
              <a:t>a</a:t>
            </a:r>
            <a:r>
              <a:rPr lang="en-IN" dirty="0" smtClean="0">
                <a:solidFill>
                  <a:srgbClr val="002060"/>
                </a:solidFill>
                <a:latin typeface="Times New Roman" pitchFamily="18" charset="0"/>
                <a:cs typeface="Times New Roman" pitchFamily="18" charset="0"/>
              </a:rPr>
              <a:t> </a:t>
            </a:r>
            <a:r>
              <a:rPr lang="en-IN" i="1" dirty="0" err="1" smtClean="0">
                <a:solidFill>
                  <a:srgbClr val="002060"/>
                </a:solidFill>
                <a:latin typeface="Times New Roman" pitchFamily="18" charset="0"/>
                <a:cs typeface="Times New Roman" pitchFamily="18" charset="0"/>
              </a:rPr>
              <a:t>ganika</a:t>
            </a:r>
            <a:r>
              <a:rPr lang="en-IN" dirty="0" smtClean="0">
                <a:solidFill>
                  <a:srgbClr val="002060"/>
                </a:solidFill>
                <a:latin typeface="Times New Roman" pitchFamily="18" charset="0"/>
                <a:cs typeface="Times New Roman" pitchFamily="18" charset="0"/>
              </a:rPr>
              <a:t> is not a common prostitute. They are better understood as courtesans. According to Y. B. Singh, “The Courtesans (</a:t>
            </a:r>
            <a:r>
              <a:rPr lang="en-IN" i="1" dirty="0" err="1" smtClean="0">
                <a:solidFill>
                  <a:srgbClr val="002060"/>
                </a:solidFill>
                <a:latin typeface="Times New Roman" pitchFamily="18" charset="0"/>
                <a:cs typeface="Times New Roman" pitchFamily="18" charset="0"/>
              </a:rPr>
              <a:t>ganikā</a:t>
            </a:r>
            <a:r>
              <a:rPr lang="en-IN" dirty="0" smtClean="0">
                <a:solidFill>
                  <a:srgbClr val="002060"/>
                </a:solidFill>
                <a:latin typeface="Times New Roman" pitchFamily="18" charset="0"/>
                <a:cs typeface="Times New Roman" pitchFamily="18" charset="0"/>
              </a:rPr>
              <a:t>-s) were not like the ordinary prostitutes. They cannot be associated with the flesh trade alone. Their status appears to be similar to those of the hetaerae of Greece.” (Singh, 181)</a:t>
            </a:r>
            <a:endParaRPr lang="en-IN"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407249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latin typeface="Algerian" pitchFamily="82" charset="0"/>
              </a:rPr>
              <a:t>Hetaera</a:t>
            </a:r>
            <a:endParaRPr lang="en-IN" dirty="0">
              <a:latin typeface="Algerian" pitchFamily="82" charset="0"/>
            </a:endParaRPr>
          </a:p>
        </p:txBody>
      </p:sp>
      <p:sp>
        <p:nvSpPr>
          <p:cNvPr id="3" name="Content Placeholder 2"/>
          <p:cNvSpPr>
            <a:spLocks noGrp="1"/>
          </p:cNvSpPr>
          <p:nvPr>
            <p:ph idx="1"/>
          </p:nvPr>
        </p:nvSpPr>
        <p:spPr/>
        <p:txBody>
          <a:bodyPr/>
          <a:lstStyle/>
          <a:p>
            <a:pPr marL="0" indent="0" algn="just">
              <a:buNone/>
            </a:pPr>
            <a:r>
              <a:rPr lang="en-IN" dirty="0" smtClean="0">
                <a:solidFill>
                  <a:srgbClr val="002060"/>
                </a:solidFill>
                <a:latin typeface="Times New Roman" pitchFamily="18" charset="0"/>
                <a:cs typeface="Times New Roman" pitchFamily="18" charset="0"/>
              </a:rPr>
              <a:t>The </a:t>
            </a:r>
            <a:r>
              <a:rPr lang="en-IN" i="1" dirty="0" err="1" smtClean="0">
                <a:solidFill>
                  <a:srgbClr val="002060"/>
                </a:solidFill>
                <a:latin typeface="Times New Roman" pitchFamily="18" charset="0"/>
                <a:cs typeface="Times New Roman" pitchFamily="18" charset="0"/>
              </a:rPr>
              <a:t>hetaera</a:t>
            </a:r>
            <a:r>
              <a:rPr lang="en-IN" i="1" dirty="0" smtClean="0">
                <a:solidFill>
                  <a:srgbClr val="002060"/>
                </a:solidFill>
                <a:latin typeface="Times New Roman" pitchFamily="18" charset="0"/>
                <a:cs typeface="Times New Roman" pitchFamily="18" charset="0"/>
              </a:rPr>
              <a:t> </a:t>
            </a:r>
            <a:r>
              <a:rPr lang="en-IN" dirty="0" smtClean="0">
                <a:solidFill>
                  <a:srgbClr val="002060"/>
                </a:solidFill>
                <a:latin typeface="Times New Roman" pitchFamily="18" charset="0"/>
                <a:cs typeface="Times New Roman" pitchFamily="18" charset="0"/>
              </a:rPr>
              <a:t>or </a:t>
            </a:r>
            <a:r>
              <a:rPr lang="en-IN" i="1" dirty="0" err="1" smtClean="0">
                <a:solidFill>
                  <a:srgbClr val="002060"/>
                </a:solidFill>
                <a:latin typeface="Times New Roman" pitchFamily="18" charset="0"/>
                <a:cs typeface="Times New Roman" pitchFamily="18" charset="0"/>
              </a:rPr>
              <a:t>hetaira</a:t>
            </a:r>
            <a:r>
              <a:rPr lang="en-IN" i="1" dirty="0" smtClean="0">
                <a:solidFill>
                  <a:srgbClr val="002060"/>
                </a:solidFill>
                <a:latin typeface="Times New Roman" pitchFamily="18" charset="0"/>
                <a:cs typeface="Times New Roman" pitchFamily="18" charset="0"/>
              </a:rPr>
              <a:t> </a:t>
            </a:r>
            <a:r>
              <a:rPr lang="en-IN" dirty="0" smtClean="0">
                <a:solidFill>
                  <a:srgbClr val="002060"/>
                </a:solidFill>
                <a:latin typeface="Times New Roman" pitchFamily="18" charset="0"/>
                <a:cs typeface="Times New Roman" pitchFamily="18" charset="0"/>
              </a:rPr>
              <a:t>(pronounced “</a:t>
            </a:r>
            <a:r>
              <a:rPr lang="en-IN" dirty="0" err="1" smtClean="0">
                <a:solidFill>
                  <a:srgbClr val="002060"/>
                </a:solidFill>
                <a:latin typeface="Times New Roman" pitchFamily="18" charset="0"/>
                <a:cs typeface="Times New Roman" pitchFamily="18" charset="0"/>
              </a:rPr>
              <a:t>hee</a:t>
            </a:r>
            <a:r>
              <a:rPr lang="en-IN" dirty="0" smtClean="0">
                <a:solidFill>
                  <a:srgbClr val="002060"/>
                </a:solidFill>
                <a:latin typeface="Times New Roman" pitchFamily="18" charset="0"/>
                <a:cs typeface="Times New Roman" pitchFamily="18" charset="0"/>
              </a:rPr>
              <a:t>-tee-a-</a:t>
            </a:r>
            <a:r>
              <a:rPr lang="en-IN" dirty="0" err="1" smtClean="0">
                <a:solidFill>
                  <a:srgbClr val="002060"/>
                </a:solidFill>
                <a:latin typeface="Times New Roman" pitchFamily="18" charset="0"/>
                <a:cs typeface="Times New Roman" pitchFamily="18" charset="0"/>
              </a:rPr>
              <a:t>ra</a:t>
            </a:r>
            <a:r>
              <a:rPr lang="en-IN" dirty="0" smtClean="0">
                <a:solidFill>
                  <a:srgbClr val="002060"/>
                </a:solidFill>
                <a:latin typeface="Times New Roman" pitchFamily="18" charset="0"/>
                <a:cs typeface="Times New Roman" pitchFamily="18" charset="0"/>
              </a:rPr>
              <a:t>”) were apparently distinguished in ancient Greece from the </a:t>
            </a:r>
            <a:r>
              <a:rPr lang="en-IN" i="1" dirty="0" err="1" smtClean="0">
                <a:solidFill>
                  <a:srgbClr val="002060"/>
                </a:solidFill>
                <a:latin typeface="Times New Roman" pitchFamily="18" charset="0"/>
                <a:cs typeface="Times New Roman" pitchFamily="18" charset="0"/>
              </a:rPr>
              <a:t>pornai</a:t>
            </a:r>
            <a:r>
              <a:rPr lang="en-IN" dirty="0" smtClean="0">
                <a:solidFill>
                  <a:srgbClr val="002060"/>
                </a:solidFill>
                <a:latin typeface="Times New Roman" pitchFamily="18" charset="0"/>
                <a:cs typeface="Times New Roman" pitchFamily="18" charset="0"/>
              </a:rPr>
              <a:t>. The </a:t>
            </a:r>
            <a:r>
              <a:rPr lang="en-IN" i="1" dirty="0" err="1" smtClean="0">
                <a:solidFill>
                  <a:srgbClr val="002060"/>
                </a:solidFill>
                <a:latin typeface="Times New Roman" pitchFamily="18" charset="0"/>
                <a:cs typeface="Times New Roman" pitchFamily="18" charset="0"/>
              </a:rPr>
              <a:t>pornai</a:t>
            </a:r>
            <a:r>
              <a:rPr lang="en-IN" i="1" dirty="0" smtClean="0">
                <a:solidFill>
                  <a:srgbClr val="002060"/>
                </a:solidFill>
                <a:latin typeface="Times New Roman" pitchFamily="18" charset="0"/>
                <a:cs typeface="Times New Roman" pitchFamily="18" charset="0"/>
              </a:rPr>
              <a:t> </a:t>
            </a:r>
            <a:r>
              <a:rPr lang="en-IN" dirty="0" smtClean="0">
                <a:solidFill>
                  <a:srgbClr val="002060"/>
                </a:solidFill>
                <a:latin typeface="Times New Roman" pitchFamily="18" charset="0"/>
                <a:cs typeface="Times New Roman" pitchFamily="18" charset="0"/>
              </a:rPr>
              <a:t>were common prostitutes who served a large number of clients indiscriminately. Etymologically, the word</a:t>
            </a:r>
            <a:r>
              <a:rPr lang="en-IN" i="1" dirty="0" smtClean="0">
                <a:solidFill>
                  <a:srgbClr val="002060"/>
                </a:solidFill>
                <a:latin typeface="Times New Roman" pitchFamily="18" charset="0"/>
                <a:cs typeface="Times New Roman" pitchFamily="18" charset="0"/>
              </a:rPr>
              <a:t> </a:t>
            </a:r>
            <a:r>
              <a:rPr lang="en-IN" i="1" dirty="0" err="1" smtClean="0">
                <a:solidFill>
                  <a:srgbClr val="002060"/>
                </a:solidFill>
                <a:latin typeface="Times New Roman" pitchFamily="18" charset="0"/>
                <a:cs typeface="Times New Roman" pitchFamily="18" charset="0"/>
              </a:rPr>
              <a:t>pornai</a:t>
            </a:r>
            <a:r>
              <a:rPr lang="en-IN" i="1" dirty="0" smtClean="0">
                <a:solidFill>
                  <a:srgbClr val="002060"/>
                </a:solidFill>
                <a:latin typeface="Times New Roman" pitchFamily="18" charset="0"/>
                <a:cs typeface="Times New Roman" pitchFamily="18" charset="0"/>
              </a:rPr>
              <a:t> </a:t>
            </a:r>
            <a:r>
              <a:rPr lang="en-IN" dirty="0" smtClean="0">
                <a:solidFill>
                  <a:srgbClr val="002060"/>
                </a:solidFill>
                <a:latin typeface="Times New Roman" pitchFamily="18" charset="0"/>
                <a:cs typeface="Times New Roman" pitchFamily="18" charset="0"/>
              </a:rPr>
              <a:t>comes from </a:t>
            </a:r>
            <a:r>
              <a:rPr lang="en-IN" i="1" dirty="0" err="1" smtClean="0">
                <a:solidFill>
                  <a:srgbClr val="002060"/>
                </a:solidFill>
                <a:latin typeface="Times New Roman" pitchFamily="18" charset="0"/>
                <a:cs typeface="Times New Roman" pitchFamily="18" charset="0"/>
              </a:rPr>
              <a:t>pernemi</a:t>
            </a:r>
            <a:r>
              <a:rPr lang="en-IN" i="1" dirty="0" smtClean="0">
                <a:solidFill>
                  <a:srgbClr val="002060"/>
                </a:solidFill>
                <a:latin typeface="Times New Roman" pitchFamily="18" charset="0"/>
                <a:cs typeface="Times New Roman" pitchFamily="18" charset="0"/>
              </a:rPr>
              <a:t> </a:t>
            </a:r>
            <a:r>
              <a:rPr lang="en-IN" dirty="0" smtClean="0">
                <a:solidFill>
                  <a:srgbClr val="002060"/>
                </a:solidFill>
                <a:latin typeface="Times New Roman" pitchFamily="18" charset="0"/>
                <a:cs typeface="Times New Roman" pitchFamily="18" charset="0"/>
              </a:rPr>
              <a:t>(to sell). The </a:t>
            </a:r>
            <a:r>
              <a:rPr lang="en-IN" i="1" dirty="0" err="1" smtClean="0">
                <a:solidFill>
                  <a:srgbClr val="002060"/>
                </a:solidFill>
                <a:latin typeface="Times New Roman" pitchFamily="18" charset="0"/>
                <a:cs typeface="Times New Roman" pitchFamily="18" charset="0"/>
              </a:rPr>
              <a:t>hetaira</a:t>
            </a:r>
            <a:r>
              <a:rPr lang="en-IN" i="1" dirty="0" smtClean="0">
                <a:solidFill>
                  <a:srgbClr val="002060"/>
                </a:solidFill>
                <a:latin typeface="Times New Roman" pitchFamily="18" charset="0"/>
                <a:cs typeface="Times New Roman" pitchFamily="18" charset="0"/>
              </a:rPr>
              <a:t>, </a:t>
            </a:r>
            <a:r>
              <a:rPr lang="en-IN" dirty="0" smtClean="0">
                <a:solidFill>
                  <a:srgbClr val="002060"/>
                </a:solidFill>
                <a:latin typeface="Times New Roman" pitchFamily="18" charset="0"/>
                <a:cs typeface="Times New Roman" pitchFamily="18" charset="0"/>
              </a:rPr>
              <a:t>on the other hand, served only a chosen few. They provided companionship and intellectual stimulation besides carnal pleasure.</a:t>
            </a:r>
            <a:endParaRPr lang="en-IN"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604450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latin typeface="Algerian" pitchFamily="82" charset="0"/>
              </a:rPr>
              <a:t>Ganika</a:t>
            </a:r>
            <a:r>
              <a:rPr lang="en-IN" dirty="0" smtClean="0">
                <a:latin typeface="Algerian" pitchFamily="82" charset="0"/>
              </a:rPr>
              <a:t> versus </a:t>
            </a:r>
            <a:r>
              <a:rPr lang="en-IN" dirty="0" err="1" smtClean="0">
                <a:latin typeface="Algerian" pitchFamily="82" charset="0"/>
              </a:rPr>
              <a:t>Vesya</a:t>
            </a:r>
            <a:endParaRPr lang="en-IN" dirty="0">
              <a:latin typeface="Algerian" pitchFamily="82" charset="0"/>
            </a:endParaRPr>
          </a:p>
        </p:txBody>
      </p:sp>
      <p:sp>
        <p:nvSpPr>
          <p:cNvPr id="3" name="Content Placeholder 2"/>
          <p:cNvSpPr>
            <a:spLocks noGrp="1"/>
          </p:cNvSpPr>
          <p:nvPr>
            <p:ph idx="1"/>
          </p:nvPr>
        </p:nvSpPr>
        <p:spPr/>
        <p:txBody>
          <a:bodyPr/>
          <a:lstStyle/>
          <a:p>
            <a:pPr marL="0" indent="0" algn="just">
              <a:buNone/>
            </a:pPr>
            <a:r>
              <a:rPr lang="en-IN" dirty="0" smtClean="0">
                <a:solidFill>
                  <a:srgbClr val="002060"/>
                </a:solidFill>
                <a:latin typeface="Times New Roman" pitchFamily="18" charset="0"/>
                <a:cs typeface="Times New Roman" pitchFamily="18" charset="0"/>
              </a:rPr>
              <a:t>In India, the </a:t>
            </a:r>
            <a:r>
              <a:rPr lang="en-IN" i="1" dirty="0" err="1" smtClean="0">
                <a:solidFill>
                  <a:srgbClr val="002060"/>
                </a:solidFill>
                <a:latin typeface="Times New Roman" pitchFamily="18" charset="0"/>
                <a:cs typeface="Times New Roman" pitchFamily="18" charset="0"/>
              </a:rPr>
              <a:t>ganikā</a:t>
            </a:r>
            <a:r>
              <a:rPr lang="en-IN" i="1" dirty="0" smtClean="0">
                <a:solidFill>
                  <a:srgbClr val="002060"/>
                </a:solidFill>
                <a:latin typeface="Times New Roman" pitchFamily="18" charset="0"/>
                <a:cs typeface="Times New Roman" pitchFamily="18" charset="0"/>
              </a:rPr>
              <a:t>-s </a:t>
            </a:r>
            <a:r>
              <a:rPr lang="en-IN" dirty="0" smtClean="0">
                <a:solidFill>
                  <a:srgbClr val="002060"/>
                </a:solidFill>
                <a:latin typeface="Times New Roman" pitchFamily="18" charset="0"/>
                <a:cs typeface="Times New Roman" pitchFamily="18" charset="0"/>
              </a:rPr>
              <a:t>performed a similar function. They are needed to be distinguished from the </a:t>
            </a:r>
            <a:r>
              <a:rPr lang="en-IN" i="1" dirty="0" err="1" smtClean="0">
                <a:solidFill>
                  <a:srgbClr val="002060"/>
                </a:solidFill>
                <a:latin typeface="Times New Roman" pitchFamily="18" charset="0"/>
                <a:cs typeface="Times New Roman" pitchFamily="18" charset="0"/>
              </a:rPr>
              <a:t>veśyā</a:t>
            </a:r>
            <a:r>
              <a:rPr lang="en-IN" i="1" dirty="0" smtClean="0">
                <a:solidFill>
                  <a:srgbClr val="002060"/>
                </a:solidFill>
                <a:latin typeface="Times New Roman" pitchFamily="18" charset="0"/>
                <a:cs typeface="Times New Roman" pitchFamily="18" charset="0"/>
              </a:rPr>
              <a:t>-s. </a:t>
            </a:r>
            <a:r>
              <a:rPr lang="en-IN" dirty="0" smtClean="0">
                <a:solidFill>
                  <a:srgbClr val="002060"/>
                </a:solidFill>
                <a:latin typeface="Times New Roman" pitchFamily="18" charset="0"/>
                <a:cs typeface="Times New Roman" pitchFamily="18" charset="0"/>
              </a:rPr>
              <a:t>In the </a:t>
            </a:r>
            <a:r>
              <a:rPr lang="en-IN" i="1" dirty="0" err="1" smtClean="0">
                <a:solidFill>
                  <a:srgbClr val="002060"/>
                </a:solidFill>
                <a:latin typeface="Times New Roman" pitchFamily="18" charset="0"/>
                <a:cs typeface="Times New Roman" pitchFamily="18" charset="0"/>
              </a:rPr>
              <a:t>Amarakosha</a:t>
            </a:r>
            <a:r>
              <a:rPr lang="en-IN" dirty="0" smtClean="0">
                <a:solidFill>
                  <a:srgbClr val="002060"/>
                </a:solidFill>
                <a:latin typeface="Times New Roman" pitchFamily="18" charset="0"/>
                <a:cs typeface="Times New Roman" pitchFamily="18" charset="0"/>
              </a:rPr>
              <a:t>, the ancient Indian thesaurus in Sanskrit, </a:t>
            </a:r>
            <a:r>
              <a:rPr lang="en-IN" i="1" dirty="0" err="1" smtClean="0">
                <a:solidFill>
                  <a:srgbClr val="002060"/>
                </a:solidFill>
                <a:latin typeface="Times New Roman" pitchFamily="18" charset="0"/>
                <a:cs typeface="Times New Roman" pitchFamily="18" charset="0"/>
              </a:rPr>
              <a:t>veśyā</a:t>
            </a:r>
            <a:r>
              <a:rPr lang="en-IN" i="1" dirty="0" smtClean="0">
                <a:solidFill>
                  <a:srgbClr val="002060"/>
                </a:solidFill>
                <a:latin typeface="Times New Roman" pitchFamily="18" charset="0"/>
                <a:cs typeface="Times New Roman" pitchFamily="18" charset="0"/>
              </a:rPr>
              <a:t> </a:t>
            </a:r>
            <a:r>
              <a:rPr lang="en-IN" dirty="0" smtClean="0">
                <a:solidFill>
                  <a:srgbClr val="002060"/>
                </a:solidFill>
                <a:latin typeface="Times New Roman" pitchFamily="18" charset="0"/>
                <a:cs typeface="Times New Roman" pitchFamily="18" charset="0"/>
              </a:rPr>
              <a:t>and </a:t>
            </a:r>
            <a:r>
              <a:rPr lang="en-IN" i="1" dirty="0" err="1" smtClean="0">
                <a:solidFill>
                  <a:srgbClr val="002060"/>
                </a:solidFill>
                <a:latin typeface="Times New Roman" pitchFamily="18" charset="0"/>
                <a:cs typeface="Times New Roman" pitchFamily="18" charset="0"/>
              </a:rPr>
              <a:t>ganikā</a:t>
            </a:r>
            <a:r>
              <a:rPr lang="en-IN" i="1" dirty="0" smtClean="0">
                <a:solidFill>
                  <a:srgbClr val="002060"/>
                </a:solidFill>
                <a:latin typeface="Times New Roman" pitchFamily="18" charset="0"/>
                <a:cs typeface="Times New Roman" pitchFamily="18" charset="0"/>
              </a:rPr>
              <a:t> </a:t>
            </a:r>
            <a:r>
              <a:rPr lang="en-IN" dirty="0" smtClean="0">
                <a:solidFill>
                  <a:srgbClr val="002060"/>
                </a:solidFill>
                <a:latin typeface="Times New Roman" pitchFamily="18" charset="0"/>
                <a:cs typeface="Times New Roman" pitchFamily="18" charset="0"/>
              </a:rPr>
              <a:t>are used interchangeably. But other works, like the commentaries of </a:t>
            </a:r>
            <a:r>
              <a:rPr lang="en-IN" dirty="0" err="1" smtClean="0">
                <a:solidFill>
                  <a:srgbClr val="002060"/>
                </a:solidFill>
                <a:latin typeface="Times New Roman" pitchFamily="18" charset="0"/>
                <a:cs typeface="Times New Roman" pitchFamily="18" charset="0"/>
              </a:rPr>
              <a:t>Medhātithi</a:t>
            </a:r>
            <a:r>
              <a:rPr lang="en-IN" dirty="0" smtClean="0">
                <a:solidFill>
                  <a:srgbClr val="002060"/>
                </a:solidFill>
                <a:latin typeface="Times New Roman" pitchFamily="18" charset="0"/>
                <a:cs typeface="Times New Roman" pitchFamily="18" charset="0"/>
              </a:rPr>
              <a:t>,</a:t>
            </a:r>
            <a:r>
              <a:rPr lang="en-IN" dirty="0" smtClean="0">
                <a:latin typeface="Times New Roman" pitchFamily="18" charset="0"/>
                <a:cs typeface="Times New Roman" pitchFamily="18" charset="0"/>
              </a:rPr>
              <a:t> </a:t>
            </a:r>
            <a:r>
              <a:rPr lang="en-IN" dirty="0" smtClean="0">
                <a:solidFill>
                  <a:srgbClr val="002060"/>
                </a:solidFill>
                <a:latin typeface="Times New Roman" pitchFamily="18" charset="0"/>
                <a:cs typeface="Times New Roman" pitchFamily="18" charset="0"/>
              </a:rPr>
              <a:t>make distinction between them. A </a:t>
            </a:r>
            <a:r>
              <a:rPr lang="en-IN" i="1" dirty="0" err="1" smtClean="0">
                <a:solidFill>
                  <a:srgbClr val="002060"/>
                </a:solidFill>
                <a:latin typeface="Times New Roman" pitchFamily="18" charset="0"/>
                <a:cs typeface="Times New Roman" pitchFamily="18" charset="0"/>
              </a:rPr>
              <a:t>ganikā</a:t>
            </a:r>
            <a:r>
              <a:rPr lang="en-IN" i="1" dirty="0" smtClean="0">
                <a:solidFill>
                  <a:srgbClr val="002060"/>
                </a:solidFill>
                <a:latin typeface="Times New Roman" pitchFamily="18" charset="0"/>
                <a:cs typeface="Times New Roman" pitchFamily="18" charset="0"/>
              </a:rPr>
              <a:t> </a:t>
            </a:r>
            <a:r>
              <a:rPr lang="en-IN" dirty="0" smtClean="0">
                <a:solidFill>
                  <a:srgbClr val="002060"/>
                </a:solidFill>
                <a:latin typeface="Times New Roman" pitchFamily="18" charset="0"/>
                <a:cs typeface="Times New Roman" pitchFamily="18" charset="0"/>
              </a:rPr>
              <a:t>is considered to be superior to a </a:t>
            </a:r>
            <a:r>
              <a:rPr lang="en-IN" i="1" dirty="0" err="1" smtClean="0">
                <a:solidFill>
                  <a:srgbClr val="002060"/>
                </a:solidFill>
                <a:latin typeface="Times New Roman" pitchFamily="18" charset="0"/>
                <a:cs typeface="Times New Roman" pitchFamily="18" charset="0"/>
              </a:rPr>
              <a:t>veśyā</a:t>
            </a:r>
            <a:r>
              <a:rPr lang="en-IN" i="1" dirty="0" smtClean="0">
                <a:solidFill>
                  <a:srgbClr val="002060"/>
                </a:solidFill>
                <a:latin typeface="Times New Roman" pitchFamily="18" charset="0"/>
                <a:cs typeface="Times New Roman" pitchFamily="18" charset="0"/>
              </a:rPr>
              <a:t>.  </a:t>
            </a:r>
            <a:endParaRPr lang="en-IN"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794884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lgn="just">
              <a:buNone/>
            </a:pPr>
            <a:r>
              <a:rPr lang="en-IN" dirty="0" smtClean="0">
                <a:solidFill>
                  <a:srgbClr val="002060"/>
                </a:solidFill>
                <a:latin typeface="Times New Roman" pitchFamily="18" charset="0"/>
                <a:cs typeface="Times New Roman" pitchFamily="18" charset="0"/>
              </a:rPr>
              <a:t>In order to understand why the </a:t>
            </a:r>
            <a:r>
              <a:rPr lang="en-IN" i="1" dirty="0" err="1" smtClean="0">
                <a:solidFill>
                  <a:srgbClr val="002060"/>
                </a:solidFill>
                <a:latin typeface="Times New Roman" pitchFamily="18" charset="0"/>
                <a:cs typeface="Times New Roman" pitchFamily="18" charset="0"/>
              </a:rPr>
              <a:t>Ganikās</a:t>
            </a:r>
            <a:r>
              <a:rPr lang="en-IN" i="1" dirty="0" smtClean="0">
                <a:solidFill>
                  <a:srgbClr val="002060"/>
                </a:solidFill>
                <a:latin typeface="Times New Roman" pitchFamily="18" charset="0"/>
                <a:cs typeface="Times New Roman" pitchFamily="18" charset="0"/>
              </a:rPr>
              <a:t> </a:t>
            </a:r>
            <a:r>
              <a:rPr lang="en-IN" dirty="0" smtClean="0">
                <a:solidFill>
                  <a:srgbClr val="002060"/>
                </a:solidFill>
                <a:latin typeface="Times New Roman" pitchFamily="18" charset="0"/>
                <a:cs typeface="Times New Roman" pitchFamily="18" charset="0"/>
              </a:rPr>
              <a:t>were superior to common prostitutes, one must turn to an all time classic:</a:t>
            </a:r>
          </a:p>
          <a:p>
            <a:pPr marL="0" indent="0" algn="ctr">
              <a:buNone/>
            </a:pPr>
            <a:r>
              <a:rPr lang="en-IN" sz="4400" dirty="0">
                <a:latin typeface="Algerian" pitchFamily="82" charset="0"/>
                <a:cs typeface="Times New Roman" pitchFamily="18" charset="0"/>
              </a:rPr>
              <a:t> </a:t>
            </a:r>
          </a:p>
          <a:p>
            <a:pPr marL="0" indent="0" algn="ctr">
              <a:buNone/>
            </a:pPr>
            <a:r>
              <a:rPr lang="en-IN" sz="4400" dirty="0" err="1" smtClean="0">
                <a:latin typeface="Algerian" pitchFamily="82" charset="0"/>
                <a:cs typeface="Times New Roman" pitchFamily="18" charset="0"/>
              </a:rPr>
              <a:t>Mallanaga</a:t>
            </a:r>
            <a:r>
              <a:rPr lang="en-IN" sz="4400" dirty="0" smtClean="0">
                <a:latin typeface="Algerian" pitchFamily="82" charset="0"/>
                <a:cs typeface="Times New Roman" pitchFamily="18" charset="0"/>
              </a:rPr>
              <a:t>  </a:t>
            </a:r>
            <a:r>
              <a:rPr lang="en-IN" sz="4400" dirty="0" err="1" smtClean="0">
                <a:latin typeface="Algerian" pitchFamily="82" charset="0"/>
                <a:cs typeface="Times New Roman" pitchFamily="18" charset="0"/>
              </a:rPr>
              <a:t>Vatsyayana’s</a:t>
            </a:r>
            <a:endParaRPr lang="en-IN" sz="4400" b="1" dirty="0" smtClean="0">
              <a:latin typeface="Algerian" pitchFamily="82" charset="0"/>
            </a:endParaRPr>
          </a:p>
        </p:txBody>
      </p:sp>
    </p:spTree>
    <p:extLst>
      <p:ext uri="{BB962C8B-B14F-4D97-AF65-F5344CB8AC3E}">
        <p14:creationId xmlns:p14="http://schemas.microsoft.com/office/powerpoint/2010/main" xmlns="" val="2876111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solidFill>
                  <a:srgbClr val="FF0000"/>
                </a:solidFill>
                <a:latin typeface="Comic Book" pitchFamily="2" charset="0"/>
              </a:rPr>
              <a:t>Kama Sutra</a:t>
            </a:r>
            <a:br>
              <a:rPr lang="en-IN" dirty="0" smtClean="0">
                <a:solidFill>
                  <a:srgbClr val="FF0000"/>
                </a:solidFill>
                <a:latin typeface="Comic Book" pitchFamily="2" charset="0"/>
              </a:rPr>
            </a:br>
            <a:r>
              <a:rPr lang="en-IN" sz="3100" dirty="0" smtClean="0">
                <a:solidFill>
                  <a:srgbClr val="FF0000"/>
                </a:solidFill>
                <a:latin typeface="Times New Roman" pitchFamily="18" charset="0"/>
                <a:cs typeface="Times New Roman" pitchFamily="18" charset="0"/>
              </a:rPr>
              <a:t>(ca. 200 CE – 400 CE)</a:t>
            </a:r>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2843808" y="1628800"/>
            <a:ext cx="3528393" cy="41044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503073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circle(in)">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heel(1)">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Algerian" pitchFamily="82" charset="0"/>
              </a:rPr>
              <a:t>The Sixty Four Arts </a:t>
            </a:r>
            <a:endParaRPr lang="en-IN" dirty="0">
              <a:latin typeface="Algerian" pitchFamily="82" charset="0"/>
            </a:endParaRPr>
          </a:p>
        </p:txBody>
      </p:sp>
      <p:sp>
        <p:nvSpPr>
          <p:cNvPr id="3" name="Content Placeholder 2"/>
          <p:cNvSpPr>
            <a:spLocks noGrp="1"/>
          </p:cNvSpPr>
          <p:nvPr>
            <p:ph idx="1"/>
          </p:nvPr>
        </p:nvSpPr>
        <p:spPr/>
        <p:txBody>
          <a:bodyPr>
            <a:normAutofit fontScale="85000" lnSpcReduction="20000"/>
          </a:bodyPr>
          <a:lstStyle/>
          <a:p>
            <a:pPr marL="0" indent="0" algn="just">
              <a:buNone/>
            </a:pPr>
            <a:r>
              <a:rPr lang="en-IN" dirty="0" err="1" smtClean="0">
                <a:latin typeface="Times New Roman" pitchFamily="18" charset="0"/>
                <a:cs typeface="Times New Roman" pitchFamily="18" charset="0"/>
              </a:rPr>
              <a:t>Vatsyayana</a:t>
            </a:r>
            <a:r>
              <a:rPr lang="en-IN" dirty="0" smtClean="0">
                <a:latin typeface="Times New Roman" pitchFamily="18" charset="0"/>
                <a:cs typeface="Times New Roman" pitchFamily="18" charset="0"/>
              </a:rPr>
              <a:t> mentions that a woman should study the </a:t>
            </a:r>
            <a:r>
              <a:rPr lang="en-IN" b="1" dirty="0" smtClean="0">
                <a:latin typeface="Times New Roman" pitchFamily="18" charset="0"/>
                <a:cs typeface="Times New Roman" pitchFamily="18" charset="0"/>
              </a:rPr>
              <a:t>sixty four arts </a:t>
            </a:r>
            <a:r>
              <a:rPr lang="en-IN" dirty="0" smtClean="0">
                <a:latin typeface="Times New Roman" pitchFamily="18" charset="0"/>
                <a:cs typeface="Times New Roman" pitchFamily="18" charset="0"/>
              </a:rPr>
              <a:t>along with the </a:t>
            </a:r>
            <a:r>
              <a:rPr lang="en-IN" b="1" dirty="0" err="1" smtClean="0">
                <a:latin typeface="Times New Roman" pitchFamily="18" charset="0"/>
                <a:cs typeface="Times New Roman" pitchFamily="18" charset="0"/>
              </a:rPr>
              <a:t>kama</a:t>
            </a:r>
            <a:r>
              <a:rPr lang="en-IN" b="1" dirty="0" smtClean="0">
                <a:latin typeface="Times New Roman" pitchFamily="18" charset="0"/>
                <a:cs typeface="Times New Roman" pitchFamily="18" charset="0"/>
              </a:rPr>
              <a:t> </a:t>
            </a:r>
            <a:r>
              <a:rPr lang="en-IN" b="1" dirty="0" err="1" smtClean="0">
                <a:latin typeface="Times New Roman" pitchFamily="18" charset="0"/>
                <a:cs typeface="Times New Roman" pitchFamily="18" charset="0"/>
              </a:rPr>
              <a:t>Shastra</a:t>
            </a:r>
            <a:r>
              <a:rPr lang="en-IN" dirty="0" smtClean="0">
                <a:latin typeface="Times New Roman" pitchFamily="18" charset="0"/>
                <a:cs typeface="Times New Roman" pitchFamily="18" charset="0"/>
              </a:rPr>
              <a:t>. He adds:</a:t>
            </a:r>
          </a:p>
          <a:p>
            <a:pPr marL="0" indent="0" algn="just">
              <a:buNone/>
            </a:pPr>
            <a:endParaRPr lang="en-IN" dirty="0" smtClean="0">
              <a:latin typeface="Times New Roman" pitchFamily="18" charset="0"/>
              <a:cs typeface="Times New Roman" pitchFamily="18" charset="0"/>
            </a:endParaRPr>
          </a:p>
          <a:p>
            <a:pPr marL="0" indent="0" algn="just">
              <a:buNone/>
            </a:pPr>
            <a:r>
              <a:rPr lang="en-IN" dirty="0" smtClean="0">
                <a:solidFill>
                  <a:srgbClr val="002060"/>
                </a:solidFill>
                <a:latin typeface="Times New Roman" pitchFamily="18" charset="0"/>
                <a:cs typeface="Times New Roman" pitchFamily="18" charset="0"/>
              </a:rPr>
              <a:t>“</a:t>
            </a:r>
            <a:r>
              <a:rPr lang="en-IN" b="1" dirty="0" smtClean="0">
                <a:solidFill>
                  <a:srgbClr val="002060"/>
                </a:solidFill>
                <a:latin typeface="Times New Roman" pitchFamily="18" charset="0"/>
                <a:cs typeface="Times New Roman" pitchFamily="18" charset="0"/>
              </a:rPr>
              <a:t>A public woman, endowed with a good disposition, beauty and other winning qualities, and also versed in the above arts, obtains the name of a </a:t>
            </a:r>
            <a:r>
              <a:rPr lang="en-IN" b="1" dirty="0" err="1" smtClean="0">
                <a:solidFill>
                  <a:srgbClr val="002060"/>
                </a:solidFill>
                <a:latin typeface="Times New Roman" pitchFamily="18" charset="0"/>
                <a:cs typeface="Times New Roman" pitchFamily="18" charset="0"/>
              </a:rPr>
              <a:t>Ganika</a:t>
            </a:r>
            <a:r>
              <a:rPr lang="en-IN" b="1" dirty="0" smtClean="0">
                <a:solidFill>
                  <a:srgbClr val="002060"/>
                </a:solidFill>
                <a:latin typeface="Times New Roman" pitchFamily="18" charset="0"/>
                <a:cs typeface="Times New Roman" pitchFamily="18" charset="0"/>
              </a:rPr>
              <a:t>, or public woman of high quality, and receives a seat of honour in an assemblage of men. She is, moreover, always respected by the king, and praised by learned men, and her favour being sought for by all, she becomes an object of universal regard</a:t>
            </a:r>
            <a:r>
              <a:rPr lang="en-IN" dirty="0" smtClean="0">
                <a:solidFill>
                  <a:srgbClr val="002060"/>
                </a:solidFill>
                <a:latin typeface="Times New Roman" pitchFamily="18" charset="0"/>
                <a:cs typeface="Times New Roman" pitchFamily="18" charset="0"/>
              </a:rPr>
              <a:t>.” (Chapter III; translated by Sir Richard Burton)</a:t>
            </a:r>
            <a:endParaRPr lang="en-IN"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661794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4800" dirty="0" smtClean="0">
                <a:latin typeface="Algerian" pitchFamily="82" charset="0"/>
              </a:rPr>
              <a:t>A </a:t>
            </a:r>
            <a:r>
              <a:rPr lang="en-IN" sz="4800" dirty="0" err="1" smtClean="0">
                <a:latin typeface="Algerian" pitchFamily="82" charset="0"/>
              </a:rPr>
              <a:t>Ganika</a:t>
            </a:r>
            <a:r>
              <a:rPr lang="en-IN" sz="4800" dirty="0" smtClean="0">
                <a:latin typeface="Algerian" pitchFamily="82" charset="0"/>
              </a:rPr>
              <a:t> was thus a highly Accomplished courtesan. She moreover commanded a certain respect in Ancient Indian society.</a:t>
            </a:r>
            <a:endParaRPr lang="en-IN" sz="4800" dirty="0">
              <a:latin typeface="Algerian" pitchFamily="82" charset="0"/>
            </a:endParaRPr>
          </a:p>
        </p:txBody>
      </p:sp>
    </p:spTree>
    <p:extLst>
      <p:ext uri="{BB962C8B-B14F-4D97-AF65-F5344CB8AC3E}">
        <p14:creationId xmlns:p14="http://schemas.microsoft.com/office/powerpoint/2010/main" xmlns="" val="20447499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TotalTime>
  <Words>1037</Words>
  <Application>Microsoft Office PowerPoint</Application>
  <PresentationFormat>On-screen Show (4:3)</PresentationFormat>
  <Paragraphs>54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 Ganika</vt:lpstr>
      <vt:lpstr>Slide 2</vt:lpstr>
      <vt:lpstr>The status of the GanikAs in ancient India</vt:lpstr>
      <vt:lpstr>Hetaera</vt:lpstr>
      <vt:lpstr>Ganika versus Vesya</vt:lpstr>
      <vt:lpstr>Slide 6</vt:lpstr>
      <vt:lpstr>Kama Sutra (ca. 200 CE – 400 CE)</vt:lpstr>
      <vt:lpstr>The Sixty Four Arts </vt:lpstr>
      <vt:lpstr>Slide 9</vt:lpstr>
      <vt:lpstr>Social Status of the Ganikas</vt:lpstr>
      <vt:lpstr>Social Status of the Ganikas</vt:lpstr>
      <vt:lpstr>The Origin of the ganikas</vt:lpstr>
      <vt:lpstr>The Origin of the Ganikas</vt:lpstr>
      <vt:lpstr>In Nātyaśāstra</vt:lpstr>
      <vt:lpstr>In Nātyaśāstra</vt:lpstr>
      <vt:lpstr>Conclusion</vt:lpstr>
      <vt:lpstr>Reading list</vt:lpstr>
      <vt:lpstr>Prepared By</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Ganika</dc:title>
  <dc:creator>bb</dc:creator>
  <cp:lastModifiedBy>Ayusman</cp:lastModifiedBy>
  <cp:revision>30</cp:revision>
  <dcterms:created xsi:type="dcterms:W3CDTF">2018-06-08T13:13:47Z</dcterms:created>
  <dcterms:modified xsi:type="dcterms:W3CDTF">2019-01-08T17:01:40Z</dcterms:modified>
</cp:coreProperties>
</file>