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62" r:id="rId4"/>
    <p:sldId id="267" r:id="rId5"/>
    <p:sldId id="257" r:id="rId6"/>
    <p:sldId id="258" r:id="rId7"/>
    <p:sldId id="259" r:id="rId8"/>
    <p:sldId id="260" r:id="rId9"/>
    <p:sldId id="268" r:id="rId10"/>
    <p:sldId id="263" r:id="rId11"/>
    <p:sldId id="265" r:id="rId12"/>
    <p:sldId id="266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87A79-938C-4BAA-8860-2A4BC9BAFDC8}" type="datetimeFigureOut">
              <a:rPr lang="en-IN" smtClean="0"/>
              <a:pPr/>
              <a:t>08-01-2019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78F0-1799-4BEB-8899-E17EC8C19BC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599829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87A79-938C-4BAA-8860-2A4BC9BAFDC8}" type="datetimeFigureOut">
              <a:rPr lang="en-IN" smtClean="0"/>
              <a:pPr/>
              <a:t>08-01-2019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78F0-1799-4BEB-8899-E17EC8C19BC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501746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87A79-938C-4BAA-8860-2A4BC9BAFDC8}" type="datetimeFigureOut">
              <a:rPr lang="en-IN" smtClean="0"/>
              <a:pPr/>
              <a:t>08-01-2019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78F0-1799-4BEB-8899-E17EC8C19BC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66328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87A79-938C-4BAA-8860-2A4BC9BAFDC8}" type="datetimeFigureOut">
              <a:rPr lang="en-IN" smtClean="0"/>
              <a:pPr/>
              <a:t>08-01-2019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78F0-1799-4BEB-8899-E17EC8C19BC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479849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87A79-938C-4BAA-8860-2A4BC9BAFDC8}" type="datetimeFigureOut">
              <a:rPr lang="en-IN" smtClean="0"/>
              <a:pPr/>
              <a:t>08-01-2019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78F0-1799-4BEB-8899-E17EC8C19BC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77141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87A79-938C-4BAA-8860-2A4BC9BAFDC8}" type="datetimeFigureOut">
              <a:rPr lang="en-IN" smtClean="0"/>
              <a:pPr/>
              <a:t>08-01-2019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78F0-1799-4BEB-8899-E17EC8C19BC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684827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87A79-938C-4BAA-8860-2A4BC9BAFDC8}" type="datetimeFigureOut">
              <a:rPr lang="en-IN" smtClean="0"/>
              <a:pPr/>
              <a:t>08-01-2019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78F0-1799-4BEB-8899-E17EC8C19BC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701229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87A79-938C-4BAA-8860-2A4BC9BAFDC8}" type="datetimeFigureOut">
              <a:rPr lang="en-IN" smtClean="0"/>
              <a:pPr/>
              <a:t>08-01-2019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78F0-1799-4BEB-8899-E17EC8C19BC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08645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87A79-938C-4BAA-8860-2A4BC9BAFDC8}" type="datetimeFigureOut">
              <a:rPr lang="en-IN" smtClean="0"/>
              <a:pPr/>
              <a:t>08-01-2019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78F0-1799-4BEB-8899-E17EC8C19BC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07702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87A79-938C-4BAA-8860-2A4BC9BAFDC8}" type="datetimeFigureOut">
              <a:rPr lang="en-IN" smtClean="0"/>
              <a:pPr/>
              <a:t>08-01-2019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78F0-1799-4BEB-8899-E17EC8C19BC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365311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87A79-938C-4BAA-8860-2A4BC9BAFDC8}" type="datetimeFigureOut">
              <a:rPr lang="en-IN" smtClean="0"/>
              <a:pPr/>
              <a:t>08-01-2019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78F0-1799-4BEB-8899-E17EC8C19BC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971685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87A79-938C-4BAA-8860-2A4BC9BAFDC8}" type="datetimeFigureOut">
              <a:rPr lang="en-IN" smtClean="0"/>
              <a:pPr/>
              <a:t>08-01-2019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C78F0-1799-4BEB-8899-E17EC8C19BC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985592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592287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IN" dirty="0" smtClean="0">
                <a:latin typeface="Arial Black" pitchFamily="34" charset="0"/>
              </a:rPr>
              <a:t>Shakespeare’s Theatre</a:t>
            </a:r>
            <a:endParaRPr lang="en-IN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22019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IN" dirty="0" smtClean="0"/>
              <a:t>Plays where Shakespeare Collaborated with Others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IN" i="1" dirty="0" smtClean="0"/>
              <a:t>Sir Thomas More </a:t>
            </a:r>
            <a:r>
              <a:rPr lang="en-IN" dirty="0" smtClean="0"/>
              <a:t>(mainly by Anthony </a:t>
            </a:r>
            <a:r>
              <a:rPr lang="en-IN" dirty="0" err="1" smtClean="0"/>
              <a:t>Munday</a:t>
            </a:r>
            <a:r>
              <a:rPr lang="en-IN" dirty="0" smtClean="0"/>
              <a:t>)</a:t>
            </a:r>
          </a:p>
          <a:p>
            <a:pPr algn="just">
              <a:buFont typeface="Wingdings" pitchFamily="2" charset="2"/>
              <a:buChar char="Ø"/>
            </a:pPr>
            <a:r>
              <a:rPr lang="en-IN" i="1" dirty="0" err="1" smtClean="0"/>
              <a:t>Cardenio</a:t>
            </a:r>
            <a:r>
              <a:rPr lang="en-IN" i="1" dirty="0" smtClean="0"/>
              <a:t>  </a:t>
            </a:r>
            <a:r>
              <a:rPr lang="en-IN" dirty="0" smtClean="0"/>
              <a:t>(with Fletcher, now lost)</a:t>
            </a:r>
          </a:p>
          <a:p>
            <a:pPr algn="just">
              <a:buFont typeface="Wingdings" pitchFamily="2" charset="2"/>
              <a:buChar char="Ø"/>
            </a:pPr>
            <a:r>
              <a:rPr lang="en-IN" i="1" dirty="0" smtClean="0"/>
              <a:t>The Two Noble Kinsmen</a:t>
            </a:r>
            <a:r>
              <a:rPr lang="en-IN" dirty="0" smtClean="0"/>
              <a:t> (with Fletcher)</a:t>
            </a:r>
          </a:p>
          <a:p>
            <a:pPr algn="just">
              <a:buFont typeface="Wingdings" pitchFamily="2" charset="2"/>
              <a:buChar char="Ø"/>
            </a:pPr>
            <a:r>
              <a:rPr lang="en-IN" i="1" dirty="0" smtClean="0"/>
              <a:t>Henry VIII or All is True </a:t>
            </a:r>
            <a:r>
              <a:rPr lang="en-IN" dirty="0" smtClean="0"/>
              <a:t>(with Fletcher)</a:t>
            </a:r>
          </a:p>
          <a:p>
            <a:pPr marL="0" indent="0" algn="just">
              <a:buNone/>
            </a:pPr>
            <a:endParaRPr lang="en-IN" i="1" dirty="0"/>
          </a:p>
        </p:txBody>
      </p:sp>
    </p:spTree>
    <p:extLst>
      <p:ext uri="{BB962C8B-B14F-4D97-AF65-F5344CB8AC3E}">
        <p14:creationId xmlns:p14="http://schemas.microsoft.com/office/powerpoint/2010/main" xmlns="" val="290101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IN" dirty="0" smtClean="0"/>
              <a:t>Reading List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IN" dirty="0" smtClean="0"/>
              <a:t>Frank Kermode. </a:t>
            </a:r>
            <a:r>
              <a:rPr lang="en-IN" i="1" dirty="0" smtClean="0"/>
              <a:t>The Age of Shakespeare</a:t>
            </a:r>
            <a:r>
              <a:rPr lang="en-IN" dirty="0" smtClean="0"/>
              <a:t>. London: Phoenix, 2005</a:t>
            </a:r>
            <a:r>
              <a:rPr lang="en-IN" dirty="0" smtClean="0"/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en-IN" dirty="0" smtClean="0"/>
              <a:t> </a:t>
            </a:r>
            <a:r>
              <a:rPr lang="en-IN" dirty="0" smtClean="0"/>
              <a:t>Alfred </a:t>
            </a:r>
            <a:r>
              <a:rPr lang="en-IN" dirty="0" err="1" smtClean="0"/>
              <a:t>Harbage</a:t>
            </a:r>
            <a:r>
              <a:rPr lang="en-IN" dirty="0" smtClean="0"/>
              <a:t>. </a:t>
            </a:r>
            <a:r>
              <a:rPr lang="en-IN" i="1" dirty="0" smtClean="0"/>
              <a:t>Shakespeare’s Audience</a:t>
            </a:r>
            <a:r>
              <a:rPr lang="en-IN" dirty="0" smtClean="0"/>
              <a:t>. New York: Columbia University Press, 1941.</a:t>
            </a:r>
          </a:p>
          <a:p>
            <a:pPr algn="just">
              <a:buNone/>
            </a:pPr>
            <a:endParaRPr lang="en-IN" dirty="0" smtClean="0"/>
          </a:p>
          <a:p>
            <a:pPr algn="just">
              <a:buFont typeface="Wingdings" pitchFamily="2" charset="2"/>
              <a:buChar char="Ø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29714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IN" dirty="0" smtClean="0">
                <a:latin typeface="Algerian" pitchFamily="82" charset="0"/>
              </a:rPr>
              <a:t>Presented By</a:t>
            </a:r>
            <a:endParaRPr lang="en-IN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 smtClean="0">
              <a:latin typeface="Algerian" pitchFamily="82" charset="0"/>
            </a:endParaRPr>
          </a:p>
          <a:p>
            <a:endParaRPr lang="en-IN" dirty="0">
              <a:latin typeface="Algerian" pitchFamily="82" charset="0"/>
            </a:endParaRPr>
          </a:p>
          <a:p>
            <a:pPr marL="0" indent="0" algn="ctr">
              <a:buNone/>
            </a:pPr>
            <a:r>
              <a:rPr lang="en-IN" dirty="0" smtClean="0">
                <a:latin typeface="Arial Black" pitchFamily="34" charset="0"/>
              </a:rPr>
              <a:t>Dr </a:t>
            </a:r>
            <a:r>
              <a:rPr lang="en-IN" dirty="0" err="1" smtClean="0">
                <a:latin typeface="Arial Black" pitchFamily="34" charset="0"/>
              </a:rPr>
              <a:t>Ayusman</a:t>
            </a:r>
            <a:r>
              <a:rPr lang="en-IN" dirty="0" smtClean="0">
                <a:latin typeface="Arial Black" pitchFamily="34" charset="0"/>
              </a:rPr>
              <a:t> </a:t>
            </a:r>
            <a:r>
              <a:rPr lang="en-IN" dirty="0" err="1" smtClean="0">
                <a:latin typeface="Arial Black" pitchFamily="34" charset="0"/>
              </a:rPr>
              <a:t>Chakraborty</a:t>
            </a:r>
            <a:endParaRPr lang="en-IN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IN" dirty="0" smtClean="0">
                <a:latin typeface="Arial Black" pitchFamily="34" charset="0"/>
              </a:rPr>
              <a:t>Assistant professor </a:t>
            </a:r>
          </a:p>
          <a:p>
            <a:pPr marL="0" indent="0" algn="ctr">
              <a:buNone/>
            </a:pPr>
            <a:r>
              <a:rPr lang="en-IN" dirty="0" smtClean="0">
                <a:latin typeface="Arial Black" pitchFamily="34" charset="0"/>
              </a:rPr>
              <a:t>Department of </a:t>
            </a:r>
            <a:r>
              <a:rPr lang="en-IN" dirty="0" smtClean="0">
                <a:latin typeface="Arial Black" pitchFamily="34" charset="0"/>
              </a:rPr>
              <a:t>English</a:t>
            </a:r>
          </a:p>
          <a:p>
            <a:pPr marL="0" indent="0" algn="ctr">
              <a:buNone/>
            </a:pPr>
            <a:r>
              <a:rPr lang="en-IN" dirty="0" err="1" smtClean="0">
                <a:latin typeface="Arial Black" pitchFamily="34" charset="0"/>
              </a:rPr>
              <a:t>Taki</a:t>
            </a:r>
            <a:r>
              <a:rPr lang="en-IN" dirty="0" smtClean="0">
                <a:latin typeface="Arial Black" pitchFamily="34" charset="0"/>
              </a:rPr>
              <a:t> Government College</a:t>
            </a:r>
            <a:endParaRPr lang="en-IN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553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403648" y="980728"/>
            <a:ext cx="6048672" cy="446449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7200" dirty="0" smtClean="0">
                <a:solidFill>
                  <a:schemeClr val="tx1"/>
                </a:solidFill>
              </a:rPr>
              <a:t>The End</a:t>
            </a:r>
            <a:endParaRPr lang="en-IN" sz="7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302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IN" dirty="0" smtClean="0"/>
              <a:t>The Bard of Avon (1564 – 1616)</a:t>
            </a:r>
            <a:endParaRPr lang="en-IN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5976664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1567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2" y="531991"/>
            <a:ext cx="612068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3600" dirty="0" smtClean="0"/>
              <a:t>Shakespeare’s</a:t>
            </a:r>
            <a:r>
              <a:rPr lang="en-IN" dirty="0" smtClean="0"/>
              <a:t> </a:t>
            </a:r>
            <a:r>
              <a:rPr lang="en-IN" sz="3600" dirty="0" smtClean="0"/>
              <a:t>Age</a:t>
            </a:r>
            <a:endParaRPr lang="en-IN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3816424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3" y="2060849"/>
            <a:ext cx="4104456" cy="3456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 rot="10800000" flipV="1">
            <a:off x="755576" y="5846618"/>
            <a:ext cx="3404414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800" dirty="0" smtClean="0"/>
              <a:t>Queen</a:t>
            </a:r>
            <a:r>
              <a:rPr lang="en-IN" dirty="0" smtClean="0"/>
              <a:t> </a:t>
            </a:r>
            <a:r>
              <a:rPr lang="en-IN" sz="2800" dirty="0" smtClean="0"/>
              <a:t>Elizabeth</a:t>
            </a:r>
            <a:r>
              <a:rPr lang="en-IN" dirty="0" smtClean="0"/>
              <a:t> </a:t>
            </a:r>
            <a:r>
              <a:rPr lang="en-IN" sz="2800" dirty="0" smtClean="0"/>
              <a:t>I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5148064" y="5846618"/>
            <a:ext cx="3233936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800" dirty="0" smtClean="0"/>
              <a:t>King James I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xmlns="" val="195952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476672"/>
            <a:ext cx="612068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800" dirty="0" smtClean="0">
                <a:latin typeface="Algerian" pitchFamily="82" charset="0"/>
              </a:rPr>
              <a:t>Shakespeare’s  Rivals</a:t>
            </a:r>
            <a:endParaRPr lang="en-IN" sz="2800" dirty="0">
              <a:latin typeface="Algerian" pitchFamily="82" charset="0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76872"/>
            <a:ext cx="3312368" cy="2785492"/>
          </a:xfrm>
          <a:prstGeom prst="rect">
            <a:avLst/>
          </a:prstGeom>
          <a:noFill/>
        </p:spPr>
      </p:pic>
      <p:pic>
        <p:nvPicPr>
          <p:cNvPr id="1028" name="Picture 4" descr="Image result for ben jons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276872"/>
            <a:ext cx="3319636" cy="280377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5805264"/>
            <a:ext cx="3312368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400" dirty="0" smtClean="0">
                <a:latin typeface="Arial Black" pitchFamily="34" charset="0"/>
              </a:rPr>
              <a:t>Christopher Marlowe (Tragedy)</a:t>
            </a:r>
            <a:endParaRPr lang="en-IN" sz="2400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5976" y="5877272"/>
            <a:ext cx="3240360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400" dirty="0" smtClean="0">
                <a:latin typeface="Arial Black" pitchFamily="34" charset="0"/>
              </a:rPr>
              <a:t>Ben Jonson (Comedy)</a:t>
            </a:r>
            <a:endParaRPr lang="en-IN" sz="24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IN" dirty="0" smtClean="0"/>
              <a:t>Shakespeare’s Company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IN" dirty="0" smtClean="0"/>
              <a:t>Lord Chamberlain’s Men</a:t>
            </a:r>
          </a:p>
          <a:p>
            <a:pPr algn="just">
              <a:buFont typeface="Wingdings" pitchFamily="2" charset="2"/>
              <a:buChar char="Ø"/>
            </a:pPr>
            <a:r>
              <a:rPr lang="en-IN" dirty="0" smtClean="0"/>
              <a:t>King’s Men, after 1603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85499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IN" dirty="0" smtClean="0"/>
              <a:t>Shakespeare’s Playhouses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IN" dirty="0" smtClean="0"/>
              <a:t>The Theatre – expired in 1597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The Globe – 1598 – 1613. 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The Blackfriars – 1608 – 1655. (private theatre)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71449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IN" dirty="0" smtClean="0"/>
              <a:t>The Globe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IN" dirty="0" smtClean="0"/>
              <a:t>Built in 1598 by the Lord Chamberlain’s Men on Bankside, using timber from the earlier playhouse </a:t>
            </a:r>
            <a:r>
              <a:rPr lang="en-IN" i="1" dirty="0" smtClean="0"/>
              <a:t>The Theatre</a:t>
            </a:r>
            <a:r>
              <a:rPr lang="en-IN" dirty="0" smtClean="0"/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en-IN" dirty="0" smtClean="0"/>
              <a:t>Open air theatre. </a:t>
            </a:r>
          </a:p>
          <a:p>
            <a:pPr algn="just">
              <a:buFont typeface="Wingdings" pitchFamily="2" charset="2"/>
              <a:buChar char="Ø"/>
            </a:pPr>
            <a:r>
              <a:rPr lang="en-IN" dirty="0" smtClean="0"/>
              <a:t>Plays were staged in the afternoon, announced by a trumpet call from the roof.</a:t>
            </a:r>
          </a:p>
          <a:p>
            <a:pPr algn="just">
              <a:buFont typeface="Wingdings" pitchFamily="2" charset="2"/>
              <a:buChar char="Ø"/>
            </a:pPr>
            <a:r>
              <a:rPr lang="en-IN" dirty="0" smtClean="0"/>
              <a:t>A penny for standing in the yard. Another gave access to the gallery. A few penny more would get one a seat. The best people sat in the Lords’ Room. </a:t>
            </a:r>
          </a:p>
          <a:p>
            <a:pPr algn="just">
              <a:buFont typeface="Wingdings" pitchFamily="2" charset="2"/>
              <a:buChar char="Ø"/>
            </a:pPr>
            <a:r>
              <a:rPr lang="en-IN" dirty="0" smtClean="0"/>
              <a:t>During the performance the audience enjoyed food and drink. These theatres had no lavatories.</a:t>
            </a:r>
          </a:p>
          <a:p>
            <a:pPr algn="just">
              <a:buFont typeface="Wingdings" pitchFamily="2" charset="2"/>
              <a:buChar char="Ø"/>
            </a:pPr>
            <a:r>
              <a:rPr lang="en-IN" dirty="0" smtClean="0"/>
              <a:t>Destroyed by fire in 1613 during a performance of Shakespeare’s </a:t>
            </a:r>
            <a:r>
              <a:rPr lang="en-IN" i="1" dirty="0" smtClean="0"/>
              <a:t>Henry VIII</a:t>
            </a:r>
            <a:r>
              <a:rPr lang="en-IN" dirty="0" smtClean="0"/>
              <a:t>, when a theatrical canon misfired.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0242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IN" dirty="0" smtClean="0"/>
              <a:t>Sketch of the Swan Theatre</a:t>
            </a:r>
            <a:endParaRPr lang="en-IN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00200"/>
            <a:ext cx="6624736" cy="485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2978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IN" dirty="0" smtClean="0">
                <a:latin typeface="Algerian" pitchFamily="82" charset="0"/>
              </a:rPr>
              <a:t>Shakespeare’s Actors</a:t>
            </a:r>
            <a:endParaRPr lang="en-IN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IN" dirty="0" smtClean="0"/>
              <a:t>All male cast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Young Boys played the female roles.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Some famous actors:</a:t>
            </a:r>
          </a:p>
          <a:p>
            <a:pPr marL="514350" indent="-514350" algn="ctr">
              <a:buAutoNum type="arabicPeriod"/>
            </a:pPr>
            <a:r>
              <a:rPr lang="en-IN" dirty="0" smtClean="0"/>
              <a:t>Richard Burbage (Hamlet, Othello, Lear etc)</a:t>
            </a:r>
          </a:p>
          <a:p>
            <a:pPr marL="514350" indent="-514350" algn="ctr">
              <a:buAutoNum type="arabicPeriod"/>
            </a:pPr>
            <a:r>
              <a:rPr lang="en-IN" dirty="0" smtClean="0"/>
              <a:t>William </a:t>
            </a:r>
            <a:r>
              <a:rPr lang="en-IN" dirty="0" err="1" smtClean="0"/>
              <a:t>Kempe</a:t>
            </a:r>
            <a:r>
              <a:rPr lang="en-IN" dirty="0" smtClean="0"/>
              <a:t> (comic actor, </a:t>
            </a:r>
            <a:r>
              <a:rPr lang="en-IN" dirty="0" err="1" smtClean="0"/>
              <a:t>Feste</a:t>
            </a:r>
            <a:r>
              <a:rPr lang="en-IN" dirty="0" smtClean="0"/>
              <a:t>, Fool in Lear etc)</a:t>
            </a:r>
          </a:p>
          <a:p>
            <a:pPr marL="514350" indent="-514350" algn="ctr">
              <a:buAutoNum type="arabicPeriod"/>
            </a:pPr>
            <a:r>
              <a:rPr lang="en-IN" dirty="0" smtClean="0"/>
              <a:t>John </a:t>
            </a:r>
            <a:r>
              <a:rPr lang="en-IN" dirty="0" err="1" smtClean="0"/>
              <a:t>Heminge</a:t>
            </a:r>
            <a:r>
              <a:rPr lang="en-IN" dirty="0" smtClean="0"/>
              <a:t> &amp; Henry Condell (editor of First Folio)</a:t>
            </a:r>
            <a:endParaRPr lang="en-IN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</TotalTime>
  <Words>322</Words>
  <Application>Microsoft Office PowerPoint</Application>
  <PresentationFormat>On-screen Show (4:3)</PresentationFormat>
  <Paragraphs>46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Shakespeare’s Theatre</vt:lpstr>
      <vt:lpstr>The Bard of Avon (1564 – 1616)</vt:lpstr>
      <vt:lpstr>Slide 3</vt:lpstr>
      <vt:lpstr>Slide 4</vt:lpstr>
      <vt:lpstr>Shakespeare’s Company</vt:lpstr>
      <vt:lpstr>Shakespeare’s Playhouses</vt:lpstr>
      <vt:lpstr>The Globe</vt:lpstr>
      <vt:lpstr>Sketch of the Swan Theatre</vt:lpstr>
      <vt:lpstr>Shakespeare’s Actors</vt:lpstr>
      <vt:lpstr>Plays where Shakespeare Collaborated with Others</vt:lpstr>
      <vt:lpstr>Reading List</vt:lpstr>
      <vt:lpstr>Presented By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bb</dc:creator>
  <cp:lastModifiedBy>Ayusman</cp:lastModifiedBy>
  <cp:revision>15</cp:revision>
  <dcterms:created xsi:type="dcterms:W3CDTF">2018-12-30T13:16:08Z</dcterms:created>
  <dcterms:modified xsi:type="dcterms:W3CDTF">2019-01-08T16:54:15Z</dcterms:modified>
</cp:coreProperties>
</file>